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 id="214748368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Proxima Nova"/>
      <p:regular r:id="rId39"/>
      <p:bold r:id="rId40"/>
      <p:italic r:id="rId41"/>
      <p:boldItalic r:id="rId42"/>
    </p:embeddedFont>
    <p:embeddedFont>
      <p:font typeface="Proxima Nova Extrabold"/>
      <p:bold r:id="rId43"/>
    </p:embeddedFont>
    <p:embeddedFont>
      <p:font typeface="Proxima Nova Semibold"/>
      <p:regular r:id="rId44"/>
      <p:bold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F7F70D7-B8AF-4DE7-A1F0-880ED5E1AF68}">
  <a:tblStyle styleId="{9F7F70D7-B8AF-4DE7-A1F0-880ED5E1AF68}"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ProximaNova-bold.fntdata"/><Relationship Id="rId20" Type="http://schemas.openxmlformats.org/officeDocument/2006/relationships/slide" Target="slides/slide14.xml"/><Relationship Id="rId42" Type="http://schemas.openxmlformats.org/officeDocument/2006/relationships/font" Target="fonts/ProximaNova-boldItalic.fntdata"/><Relationship Id="rId41" Type="http://schemas.openxmlformats.org/officeDocument/2006/relationships/font" Target="fonts/ProximaNova-italic.fntdata"/><Relationship Id="rId22" Type="http://schemas.openxmlformats.org/officeDocument/2006/relationships/slide" Target="slides/slide16.xml"/><Relationship Id="rId44" Type="http://schemas.openxmlformats.org/officeDocument/2006/relationships/font" Target="fonts/ProximaNovaSemibold-regular.fntdata"/><Relationship Id="rId21" Type="http://schemas.openxmlformats.org/officeDocument/2006/relationships/slide" Target="slides/slide15.xml"/><Relationship Id="rId43" Type="http://schemas.openxmlformats.org/officeDocument/2006/relationships/font" Target="fonts/ProximaNovaExtrabold-bold.fntdata"/><Relationship Id="rId24" Type="http://schemas.openxmlformats.org/officeDocument/2006/relationships/slide" Target="slides/slide18.xml"/><Relationship Id="rId46" Type="http://schemas.openxmlformats.org/officeDocument/2006/relationships/font" Target="fonts/ProximaNovaSemibold-boldItalic.fntdata"/><Relationship Id="rId23" Type="http://schemas.openxmlformats.org/officeDocument/2006/relationships/slide" Target="slides/slide17.xml"/><Relationship Id="rId45" Type="http://schemas.openxmlformats.org/officeDocument/2006/relationships/font" Target="fonts/ProximaNovaSemibold-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ProximaNova-regular.fntdata"/><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89d59627f6_1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89d59627f6_1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21b35ff606_0_1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21b35ff606_0_1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21b35ff606_0_1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21b35ff606_0_1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21b35ff606_0_1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21b35ff606_0_1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21b35ff606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21b35ff606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21b35ff606_0_1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21b35ff606_0_1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21b35ff606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21b35ff606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21b35ff606_0_1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21b35ff606_0_1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21b35ff606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21b35ff606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21b35ff606_0_10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21b35ff606_0_10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21b35ff606_0_1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21b35ff606_0_1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21b35ff606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21b35ff606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21b35ff606_0_869:notes"/>
          <p:cNvSpPr/>
          <p:nvPr>
            <p:ph idx="2" type="sldImg"/>
          </p:nvPr>
        </p:nvSpPr>
        <p:spPr>
          <a:xfrm>
            <a:off x="374271" y="678963"/>
            <a:ext cx="5961900" cy="3394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221b35ff606_0_869:notes"/>
          <p:cNvSpPr txBox="1"/>
          <p:nvPr>
            <p:ph idx="1" type="body"/>
          </p:nvPr>
        </p:nvSpPr>
        <p:spPr>
          <a:xfrm>
            <a:off x="670891" y="4300100"/>
            <a:ext cx="5367000" cy="4073700"/>
          </a:xfrm>
          <a:prstGeom prst="rect">
            <a:avLst/>
          </a:prstGeom>
          <a:noFill/>
          <a:ln>
            <a:noFill/>
          </a:ln>
        </p:spPr>
        <p:txBody>
          <a:bodyPr anchorCtr="0" anchor="t" bIns="89525" lIns="89525" spcFirstLastPara="1" rIns="89525" wrap="square" tIns="89525">
            <a:noAutofit/>
          </a:bodyPr>
          <a:lstStyle/>
          <a:p>
            <a:pPr indent="-203200" lvl="0" marL="431800" rtl="0" algn="l">
              <a:lnSpc>
                <a:spcPct val="100000"/>
              </a:lnSpc>
              <a:spcBef>
                <a:spcPts val="0"/>
              </a:spcBef>
              <a:spcAft>
                <a:spcPts val="0"/>
              </a:spcAft>
              <a:buSzPts val="1100"/>
              <a:buNone/>
            </a:pPr>
            <a:r>
              <a:t/>
            </a:r>
            <a:endParaRPr sz="1800">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21b35ff606_0_1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21b35ff606_0_1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21b35ff606_0_1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21b35ff606_0_1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d53ba846a_0_1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d53ba846a_0_1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21b35ff606_0_1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21b35ff606_0_1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21b35ff606_0_1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21b35ff606_0_1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21b35ff606_0_10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21b35ff606_0_1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21b35ff606_0_1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21b35ff606_0_1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21b35ff606_0_1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21b35ff606_0_1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21b35ff606_0_1695:notes"/>
          <p:cNvSpPr txBox="1"/>
          <p:nvPr>
            <p:ph idx="1" type="body"/>
          </p:nvPr>
        </p:nvSpPr>
        <p:spPr>
          <a:xfrm>
            <a:off x="685800" y="4343400"/>
            <a:ext cx="5486400" cy="4114800"/>
          </a:xfrm>
          <a:prstGeom prst="rect">
            <a:avLst/>
          </a:prstGeom>
        </p:spPr>
        <p:txBody>
          <a:bodyPr anchorCtr="0" anchor="t" bIns="89800" lIns="89800" spcFirstLastPara="1" rIns="89800" wrap="square" tIns="89800">
            <a:noAutofit/>
          </a:bodyPr>
          <a:lstStyle/>
          <a:p>
            <a:pPr indent="0" lvl="0" marL="0" rtl="0" algn="l">
              <a:spcBef>
                <a:spcPts val="0"/>
              </a:spcBef>
              <a:spcAft>
                <a:spcPts val="0"/>
              </a:spcAft>
              <a:buNone/>
            </a:pPr>
            <a:r>
              <a:t/>
            </a:r>
            <a:endParaRPr/>
          </a:p>
        </p:txBody>
      </p:sp>
      <p:sp>
        <p:nvSpPr>
          <p:cNvPr id="526" name="Google Shape;526;g221b35ff606_0_1695:notes"/>
          <p:cNvSpPr/>
          <p:nvPr>
            <p:ph idx="2" type="sldImg"/>
          </p:nvPr>
        </p:nvSpPr>
        <p:spPr>
          <a:xfrm>
            <a:off x="417755" y="685250"/>
            <a:ext cx="60240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21b35ff606_0_1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21b35ff606_0_1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21b35ff606_0_1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21b35ff606_0_1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21b35ff606_0_1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21b35ff606_0_1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d53ba846a_0_1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d53ba846a_0_1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21b35ff60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21b35ff60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21b35ff606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21b35ff606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d53ba846a_0_1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d53ba846a_0_1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21b35ff606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21b35ff606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21b35ff606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21b35ff606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21b35ff606_0_1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21b35ff606_0_1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 type="title">
  <p:cSld name="TITLE">
    <p:spTree>
      <p:nvGrpSpPr>
        <p:cNvPr id="6" name="Shape 6"/>
        <p:cNvGrpSpPr/>
        <p:nvPr/>
      </p:nvGrpSpPr>
      <p:grpSpPr>
        <a:xfrm>
          <a:off x="0" y="0"/>
          <a:ext cx="0" cy="0"/>
          <a:chOff x="0" y="0"/>
          <a:chExt cx="0" cy="0"/>
        </a:xfrm>
      </p:grpSpPr>
      <p:sp>
        <p:nvSpPr>
          <p:cNvPr id="7" name="Google Shape;7;p2"/>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8" name="Google Shape;8;p2"/>
          <p:cNvPicPr preferRelativeResize="0"/>
          <p:nvPr/>
        </p:nvPicPr>
        <p:blipFill>
          <a:blip r:embed="rId2">
            <a:alphaModFix/>
          </a:blip>
          <a:stretch>
            <a:fillRect/>
          </a:stretch>
        </p:blipFill>
        <p:spPr>
          <a:xfrm>
            <a:off x="8197738" y="269687"/>
            <a:ext cx="297201" cy="168825"/>
          </a:xfrm>
          <a:prstGeom prst="rect">
            <a:avLst/>
          </a:prstGeom>
          <a:noFill/>
          <a:ln>
            <a:noFill/>
          </a:ln>
        </p:spPr>
      </p:pic>
      <p:sp>
        <p:nvSpPr>
          <p:cNvPr id="9" name="Google Shape;9;p2"/>
          <p:cNvSpPr txBox="1"/>
          <p:nvPr/>
        </p:nvSpPr>
        <p:spPr>
          <a:xfrm>
            <a:off x="649063" y="154275"/>
            <a:ext cx="1497600" cy="3213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900">
                <a:solidFill>
                  <a:srgbClr val="CCCCCC"/>
                </a:solidFill>
                <a:latin typeface="Proxima Nova"/>
                <a:ea typeface="Proxima Nova"/>
                <a:cs typeface="Proxima Nova"/>
                <a:sym typeface="Proxima Nova"/>
              </a:rPr>
              <a:t>Presentation Subject</a:t>
            </a:r>
            <a:endParaRPr sz="900">
              <a:solidFill>
                <a:srgbClr val="CCCCCC"/>
              </a:solidFill>
              <a:latin typeface="Proxima Nova"/>
              <a:ea typeface="Proxima Nova"/>
              <a:cs typeface="Proxima Nova"/>
              <a:sym typeface="Proxima Nova"/>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SECTION_HEADER_1_1_1_1">
    <p:bg>
      <p:bgPr>
        <a:solidFill>
          <a:srgbClr val="FFFFFF"/>
        </a:solidFill>
      </p:bgPr>
    </p:bg>
    <p:spTree>
      <p:nvGrpSpPr>
        <p:cNvPr id="35" name="Shape 35"/>
        <p:cNvGrpSpPr/>
        <p:nvPr/>
      </p:nvGrpSpPr>
      <p:grpSpPr>
        <a:xfrm>
          <a:off x="0" y="0"/>
          <a:ext cx="0" cy="0"/>
          <a:chOff x="0" y="0"/>
          <a:chExt cx="0" cy="0"/>
        </a:xfrm>
      </p:grpSpPr>
      <p:sp>
        <p:nvSpPr>
          <p:cNvPr id="36" name="Google Shape;36;p11"/>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 4">
  <p:cSld name="TITLE_5">
    <p:spTree>
      <p:nvGrpSpPr>
        <p:cNvPr id="37" name="Shape 37"/>
        <p:cNvGrpSpPr/>
        <p:nvPr/>
      </p:nvGrpSpPr>
      <p:grpSpPr>
        <a:xfrm>
          <a:off x="0" y="0"/>
          <a:ext cx="0" cy="0"/>
          <a:chOff x="0" y="0"/>
          <a:chExt cx="0" cy="0"/>
        </a:xfrm>
      </p:grpSpPr>
      <p:sp>
        <p:nvSpPr>
          <p:cNvPr id="38" name="Google Shape;38;p12"/>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39" name="Google Shape;39;p12"/>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 5">
  <p:cSld name="TITLE_6">
    <p:spTree>
      <p:nvGrpSpPr>
        <p:cNvPr id="40" name="Shape 40"/>
        <p:cNvGrpSpPr/>
        <p:nvPr/>
      </p:nvGrpSpPr>
      <p:grpSpPr>
        <a:xfrm>
          <a:off x="0" y="0"/>
          <a:ext cx="0" cy="0"/>
          <a:chOff x="0" y="0"/>
          <a:chExt cx="0" cy="0"/>
        </a:xfrm>
      </p:grpSpPr>
      <p:sp>
        <p:nvSpPr>
          <p:cNvPr id="41" name="Google Shape;41;p13"/>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42" name="Google Shape;42;p13"/>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 name="Shape 43"/>
        <p:cNvGrpSpPr/>
        <p:nvPr/>
      </p:nvGrpSpPr>
      <p:grpSpPr>
        <a:xfrm>
          <a:off x="0" y="0"/>
          <a:ext cx="0" cy="0"/>
          <a:chOff x="0" y="0"/>
          <a:chExt cx="0" cy="0"/>
        </a:xfrm>
      </p:grpSpPr>
      <p:sp>
        <p:nvSpPr>
          <p:cNvPr id="44" name="Google Shape;44;p14"/>
          <p:cNvSpPr txBox="1"/>
          <p:nvPr>
            <p:ph type="title"/>
          </p:nvPr>
        </p:nvSpPr>
        <p:spPr>
          <a:xfrm>
            <a:off x="412423" y="273844"/>
            <a:ext cx="8319300" cy="7806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dk1"/>
              </a:buClr>
              <a:buSzPts val="1400"/>
              <a:buChar cha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5" name="Google Shape;45;p14"/>
          <p:cNvSpPr txBox="1"/>
          <p:nvPr>
            <p:ph idx="1" type="body"/>
          </p:nvPr>
        </p:nvSpPr>
        <p:spPr>
          <a:xfrm>
            <a:off x="412422" y="1152144"/>
            <a:ext cx="40461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100000"/>
              </a:lnSpc>
              <a:spcBef>
                <a:spcPts val="700"/>
              </a:spcBef>
              <a:spcAft>
                <a:spcPts val="0"/>
              </a:spcAft>
              <a:buSzPts val="1400"/>
              <a:buChar char="●"/>
              <a:defRPr/>
            </a:lvl1pPr>
            <a:lvl2pPr indent="-317500" lvl="1" marL="914400" rtl="0" algn="l">
              <a:lnSpc>
                <a:spcPct val="100000"/>
              </a:lnSpc>
              <a:spcBef>
                <a:spcPts val="500"/>
              </a:spcBef>
              <a:spcAft>
                <a:spcPts val="0"/>
              </a:spcAft>
              <a:buSzPts val="1400"/>
              <a:buChar char="○"/>
              <a:defRPr/>
            </a:lvl2pPr>
            <a:lvl3pPr indent="-317500" lvl="2" marL="1371600" rtl="0" algn="l">
              <a:lnSpc>
                <a:spcPct val="100000"/>
              </a:lnSpc>
              <a:spcBef>
                <a:spcPts val="500"/>
              </a:spcBef>
              <a:spcAft>
                <a:spcPts val="0"/>
              </a:spcAft>
              <a:buSzPts val="1400"/>
              <a:buChar char="■"/>
              <a:defRPr/>
            </a:lvl3pPr>
            <a:lvl4pPr indent="-317500" lvl="3" marL="1828800" rtl="0" algn="l">
              <a:lnSpc>
                <a:spcPct val="100000"/>
              </a:lnSpc>
              <a:spcBef>
                <a:spcPts val="500"/>
              </a:spcBef>
              <a:spcAft>
                <a:spcPts val="0"/>
              </a:spcAft>
              <a:buSzPts val="1400"/>
              <a:buChar char="●"/>
              <a:defRPr/>
            </a:lvl4pPr>
            <a:lvl5pPr indent="-317500" lvl="4" marL="2286000" rtl="0" algn="l">
              <a:lnSpc>
                <a:spcPct val="100000"/>
              </a:lnSpc>
              <a:spcBef>
                <a:spcPts val="5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6" name="Google Shape;46;p14"/>
          <p:cNvSpPr txBox="1"/>
          <p:nvPr>
            <p:ph idx="2" type="body"/>
          </p:nvPr>
        </p:nvSpPr>
        <p:spPr>
          <a:xfrm>
            <a:off x="4685357" y="1152144"/>
            <a:ext cx="40461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100000"/>
              </a:lnSpc>
              <a:spcBef>
                <a:spcPts val="700"/>
              </a:spcBef>
              <a:spcAft>
                <a:spcPts val="0"/>
              </a:spcAft>
              <a:buSzPts val="1400"/>
              <a:buChar char="●"/>
              <a:defRPr/>
            </a:lvl1pPr>
            <a:lvl2pPr indent="-317500" lvl="1" marL="914400" rtl="0" algn="l">
              <a:lnSpc>
                <a:spcPct val="100000"/>
              </a:lnSpc>
              <a:spcBef>
                <a:spcPts val="500"/>
              </a:spcBef>
              <a:spcAft>
                <a:spcPts val="0"/>
              </a:spcAft>
              <a:buSzPts val="1400"/>
              <a:buChar char="○"/>
              <a:defRPr/>
            </a:lvl2pPr>
            <a:lvl3pPr indent="-317500" lvl="2" marL="1371600" rtl="0" algn="l">
              <a:lnSpc>
                <a:spcPct val="100000"/>
              </a:lnSpc>
              <a:spcBef>
                <a:spcPts val="500"/>
              </a:spcBef>
              <a:spcAft>
                <a:spcPts val="0"/>
              </a:spcAft>
              <a:buSzPts val="1400"/>
              <a:buChar char="■"/>
              <a:defRPr/>
            </a:lvl3pPr>
            <a:lvl4pPr indent="-317500" lvl="3" marL="1828800" rtl="0" algn="l">
              <a:lnSpc>
                <a:spcPct val="100000"/>
              </a:lnSpc>
              <a:spcBef>
                <a:spcPts val="500"/>
              </a:spcBef>
              <a:spcAft>
                <a:spcPts val="0"/>
              </a:spcAft>
              <a:buSzPts val="1400"/>
              <a:buChar char="●"/>
              <a:defRPr/>
            </a:lvl4pPr>
            <a:lvl5pPr indent="-317500" lvl="4" marL="2286000" rtl="0" algn="l">
              <a:lnSpc>
                <a:spcPct val="100000"/>
              </a:lnSpc>
              <a:spcBef>
                <a:spcPts val="5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7" name="Google Shape;47;p14"/>
          <p:cNvSpPr txBox="1"/>
          <p:nvPr>
            <p:ph idx="11" type="ftr"/>
          </p:nvPr>
        </p:nvSpPr>
        <p:spPr>
          <a:xfrm>
            <a:off x="412422" y="4767263"/>
            <a:ext cx="8319300" cy="2739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8" name="Google Shape;48;p14"/>
          <p:cNvSpPr txBox="1"/>
          <p:nvPr>
            <p:ph idx="12" type="sldNum"/>
          </p:nvPr>
        </p:nvSpPr>
        <p:spPr>
          <a:xfrm>
            <a:off x="209774" y="4874828"/>
            <a:ext cx="173700" cy="273900"/>
          </a:xfrm>
          <a:prstGeom prst="rect">
            <a:avLst/>
          </a:prstGeom>
          <a:noFill/>
          <a:ln>
            <a:noFill/>
          </a:ln>
        </p:spPr>
        <p:txBody>
          <a:bodyPr anchorCtr="0" anchor="b" bIns="20575" lIns="0" spcFirstLastPara="1" rIns="0" wrap="square" tIns="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cxnSp>
        <p:nvCxnSpPr>
          <p:cNvPr id="49" name="Google Shape;49;p14"/>
          <p:cNvCxnSpPr/>
          <p:nvPr/>
        </p:nvCxnSpPr>
        <p:spPr>
          <a:xfrm>
            <a:off x="4566620" y="1152144"/>
            <a:ext cx="0" cy="3263400"/>
          </a:xfrm>
          <a:prstGeom prst="straightConnector1">
            <a:avLst/>
          </a:prstGeom>
          <a:noFill/>
          <a:ln cap="flat" cmpd="sng" w="9525">
            <a:solidFill>
              <a:schemeClr val="accent2"/>
            </a:solidFill>
            <a:prstDash val="solid"/>
            <a:miter lim="800000"/>
            <a:headEnd len="sm" w="sm" type="none"/>
            <a:tailEnd len="sm" w="sm" type="none"/>
          </a:ln>
        </p:spPr>
      </p:cxnSp>
      <p:cxnSp>
        <p:nvCxnSpPr>
          <p:cNvPr id="50" name="Google Shape;50;p14"/>
          <p:cNvCxnSpPr/>
          <p:nvPr/>
        </p:nvCxnSpPr>
        <p:spPr>
          <a:xfrm>
            <a:off x="4566620" y="1152144"/>
            <a:ext cx="0" cy="3263400"/>
          </a:xfrm>
          <a:prstGeom prst="straightConnector1">
            <a:avLst/>
          </a:prstGeom>
          <a:noFill/>
          <a:ln cap="flat" cmpd="sng" w="9525">
            <a:solidFill>
              <a:schemeClr val="accent2"/>
            </a:solidFill>
            <a:prstDash val="solid"/>
            <a:miter lim="800000"/>
            <a:headEnd len="sm" w="sm" type="none"/>
            <a:tailEnd len="sm" w="sm" type="none"/>
          </a:ln>
        </p:spPr>
      </p:cxnSp>
      <p:cxnSp>
        <p:nvCxnSpPr>
          <p:cNvPr id="51" name="Google Shape;51;p14"/>
          <p:cNvCxnSpPr/>
          <p:nvPr/>
        </p:nvCxnSpPr>
        <p:spPr>
          <a:xfrm>
            <a:off x="4566620" y="1152144"/>
            <a:ext cx="0" cy="3263400"/>
          </a:xfrm>
          <a:prstGeom prst="straightConnector1">
            <a:avLst/>
          </a:prstGeom>
          <a:noFill/>
          <a:ln cap="flat" cmpd="sng" w="9525">
            <a:solidFill>
              <a:schemeClr val="accent2"/>
            </a:solidFill>
            <a:prstDash val="solid"/>
            <a:miter lim="800000"/>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 5 1">
  <p:cSld name="TITLE_6_1">
    <p:spTree>
      <p:nvGrpSpPr>
        <p:cNvPr id="52" name="Shape 52"/>
        <p:cNvGrpSpPr/>
        <p:nvPr/>
      </p:nvGrpSpPr>
      <p:grpSpPr>
        <a:xfrm>
          <a:off x="0" y="0"/>
          <a:ext cx="0" cy="0"/>
          <a:chOff x="0" y="0"/>
          <a:chExt cx="0" cy="0"/>
        </a:xfrm>
      </p:grpSpPr>
      <p:sp>
        <p:nvSpPr>
          <p:cNvPr id="53" name="Google Shape;53;p15"/>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54" name="Google Shape;54;p15"/>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 3">
  <p:cSld name="TITLE_4">
    <p:spTree>
      <p:nvGrpSpPr>
        <p:cNvPr id="55" name="Shape 55"/>
        <p:cNvGrpSpPr/>
        <p:nvPr/>
      </p:nvGrpSpPr>
      <p:grpSpPr>
        <a:xfrm>
          <a:off x="0" y="0"/>
          <a:ext cx="0" cy="0"/>
          <a:chOff x="0" y="0"/>
          <a:chExt cx="0" cy="0"/>
        </a:xfrm>
      </p:grpSpPr>
      <p:sp>
        <p:nvSpPr>
          <p:cNvPr id="56" name="Google Shape;56;p16"/>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57" name="Google Shape;57;p16"/>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7">
  <p:cSld name="TITLE_7">
    <p:spTree>
      <p:nvGrpSpPr>
        <p:cNvPr id="58" name="Shape 58"/>
        <p:cNvGrpSpPr/>
        <p:nvPr/>
      </p:nvGrpSpPr>
      <p:grpSpPr>
        <a:xfrm>
          <a:off x="0" y="0"/>
          <a:ext cx="0" cy="0"/>
          <a:chOff x="0" y="0"/>
          <a:chExt cx="0" cy="0"/>
        </a:xfrm>
      </p:grpSpPr>
      <p:sp>
        <p:nvSpPr>
          <p:cNvPr id="59" name="Google Shape;59;p1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60" name="Google Shape;60;p17"/>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1" name="Google Shape;61;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 1">
  <p:cSld name="1_Master">
    <p:spTree>
      <p:nvGrpSpPr>
        <p:cNvPr id="62" name="Shape 62"/>
        <p:cNvGrpSpPr/>
        <p:nvPr/>
      </p:nvGrpSpPr>
      <p:grpSpPr>
        <a:xfrm>
          <a:off x="0" y="0"/>
          <a:ext cx="0" cy="0"/>
          <a:chOff x="0" y="0"/>
          <a:chExt cx="0" cy="0"/>
        </a:xfrm>
      </p:grpSpPr>
      <p:sp>
        <p:nvSpPr>
          <p:cNvPr id="63" name="Google Shape;63;p18"/>
          <p:cNvSpPr txBox="1"/>
          <p:nvPr>
            <p:ph idx="12" type="sldNum"/>
          </p:nvPr>
        </p:nvSpPr>
        <p:spPr>
          <a:xfrm>
            <a:off x="83272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64" name="Google Shape;64;p18"/>
          <p:cNvPicPr preferRelativeResize="0"/>
          <p:nvPr/>
        </p:nvPicPr>
        <p:blipFill rotWithShape="1">
          <a:blip r:embed="rId2">
            <a:alphaModFix/>
          </a:blip>
          <a:srcRect b="0" l="0" r="0" t="0"/>
          <a:stretch/>
        </p:blipFill>
        <p:spPr>
          <a:xfrm>
            <a:off x="8651157" y="269687"/>
            <a:ext cx="297201" cy="168825"/>
          </a:xfrm>
          <a:prstGeom prst="rect">
            <a:avLst/>
          </a:prstGeom>
          <a:noFill/>
          <a:ln>
            <a:noFill/>
          </a:ln>
        </p:spPr>
      </p:pic>
      <p:sp>
        <p:nvSpPr>
          <p:cNvPr id="65" name="Google Shape;65;p18"/>
          <p:cNvSpPr txBox="1"/>
          <p:nvPr>
            <p:ph idx="1" type="body"/>
          </p:nvPr>
        </p:nvSpPr>
        <p:spPr>
          <a:xfrm>
            <a:off x="329184" y="329184"/>
            <a:ext cx="7650300" cy="663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Proxima Nova Semibold"/>
                <a:ea typeface="Proxima Nova Semibold"/>
                <a:cs typeface="Proxima Nova Semibold"/>
                <a:sym typeface="Proxima Nova Semibold"/>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 name="Google Shape;66;p18"/>
          <p:cNvSpPr txBox="1"/>
          <p:nvPr>
            <p:ph idx="2" type="body"/>
          </p:nvPr>
        </p:nvSpPr>
        <p:spPr>
          <a:xfrm>
            <a:off x="329184" y="1058863"/>
            <a:ext cx="8406900" cy="6636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rgbClr val="FF3008"/>
              </a:buClr>
              <a:buSzPts val="1400"/>
              <a:buFont typeface="Arial"/>
              <a:buChar char="•"/>
              <a:defRPr b="0" i="0" sz="1400" u="none" cap="none" strike="noStrike">
                <a:solidFill>
                  <a:schemeClr val="dk2"/>
                </a:solidFill>
                <a:latin typeface="Proxima Nova"/>
                <a:ea typeface="Proxima Nova"/>
                <a:cs typeface="Proxima Nova"/>
                <a:sym typeface="Proxima Nova"/>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type="blank">
  <p:cSld name="BLANK">
    <p:spTree>
      <p:nvGrpSpPr>
        <p:cNvPr id="67" name="Shape 67"/>
        <p:cNvGrpSpPr/>
        <p:nvPr/>
      </p:nvGrpSpPr>
      <p:grpSpPr>
        <a:xfrm>
          <a:off x="0" y="0"/>
          <a:ext cx="0" cy="0"/>
          <a:chOff x="0" y="0"/>
          <a:chExt cx="0" cy="0"/>
        </a:xfrm>
      </p:grpSpPr>
      <p:sp>
        <p:nvSpPr>
          <p:cNvPr id="68" name="Google Shape;68;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3" name="Shape 73"/>
        <p:cNvGrpSpPr/>
        <p:nvPr/>
      </p:nvGrpSpPr>
      <p:grpSpPr>
        <a:xfrm>
          <a:off x="0" y="0"/>
          <a:ext cx="0" cy="0"/>
          <a:chOff x="0" y="0"/>
          <a:chExt cx="0" cy="0"/>
        </a:xfrm>
      </p:grpSpPr>
      <p:sp>
        <p:nvSpPr>
          <p:cNvPr id="74" name="Google Shape;74;p2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5" name="Google Shape;75;p2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6" name="Google Shape;76;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 without header">
  <p:cSld name="TITLE_2">
    <p:spTree>
      <p:nvGrpSpPr>
        <p:cNvPr id="10" name="Shape 10"/>
        <p:cNvGrpSpPr/>
        <p:nvPr/>
      </p:nvGrpSpPr>
      <p:grpSpPr>
        <a:xfrm>
          <a:off x="0" y="0"/>
          <a:ext cx="0" cy="0"/>
          <a:chOff x="0" y="0"/>
          <a:chExt cx="0" cy="0"/>
        </a:xfrm>
      </p:grpSpPr>
      <p:sp>
        <p:nvSpPr>
          <p:cNvPr id="11" name="Google Shape;11;p3"/>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12" name="Google Shape;12;p3"/>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 name="Shape 77"/>
        <p:cNvGrpSpPr/>
        <p:nvPr/>
      </p:nvGrpSpPr>
      <p:grpSpPr>
        <a:xfrm>
          <a:off x="0" y="0"/>
          <a:ext cx="0" cy="0"/>
          <a:chOff x="0" y="0"/>
          <a:chExt cx="0" cy="0"/>
        </a:xfrm>
      </p:grpSpPr>
      <p:sp>
        <p:nvSpPr>
          <p:cNvPr id="78" name="Google Shape;78;p2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9" name="Google Shape;79;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0" name="Shape 80"/>
        <p:cNvGrpSpPr/>
        <p:nvPr/>
      </p:nvGrpSpPr>
      <p:grpSpPr>
        <a:xfrm>
          <a:off x="0" y="0"/>
          <a:ext cx="0" cy="0"/>
          <a:chOff x="0" y="0"/>
          <a:chExt cx="0" cy="0"/>
        </a:xfrm>
      </p:grpSpPr>
      <p:sp>
        <p:nvSpPr>
          <p:cNvPr id="81" name="Google Shape;81;p2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2" name="Google Shape;82;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3" name="Google Shape;83;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4" name="Shape 84"/>
        <p:cNvGrpSpPr/>
        <p:nvPr/>
      </p:nvGrpSpPr>
      <p:grpSpPr>
        <a:xfrm>
          <a:off x="0" y="0"/>
          <a:ext cx="0" cy="0"/>
          <a:chOff x="0" y="0"/>
          <a:chExt cx="0" cy="0"/>
        </a:xfrm>
      </p:grpSpPr>
      <p:sp>
        <p:nvSpPr>
          <p:cNvPr id="85" name="Google Shape;85;p2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6" name="Google Shape;86;p2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7" name="Google Shape;87;p2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8" name="Google Shape;88;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9" name="Shape 89"/>
        <p:cNvGrpSpPr/>
        <p:nvPr/>
      </p:nvGrpSpPr>
      <p:grpSpPr>
        <a:xfrm>
          <a:off x="0" y="0"/>
          <a:ext cx="0" cy="0"/>
          <a:chOff x="0" y="0"/>
          <a:chExt cx="0" cy="0"/>
        </a:xfrm>
      </p:grpSpPr>
      <p:sp>
        <p:nvSpPr>
          <p:cNvPr id="90" name="Google Shape;90;p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1" name="Google Shape;91;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2" name="Shape 92"/>
        <p:cNvGrpSpPr/>
        <p:nvPr/>
      </p:nvGrpSpPr>
      <p:grpSpPr>
        <a:xfrm>
          <a:off x="0" y="0"/>
          <a:ext cx="0" cy="0"/>
          <a:chOff x="0" y="0"/>
          <a:chExt cx="0" cy="0"/>
        </a:xfrm>
      </p:grpSpPr>
      <p:sp>
        <p:nvSpPr>
          <p:cNvPr id="93" name="Google Shape;93;p26"/>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4" name="Google Shape;94;p26"/>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5" name="Google Shape;95;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6" name="Shape 96"/>
        <p:cNvGrpSpPr/>
        <p:nvPr/>
      </p:nvGrpSpPr>
      <p:grpSpPr>
        <a:xfrm>
          <a:off x="0" y="0"/>
          <a:ext cx="0" cy="0"/>
          <a:chOff x="0" y="0"/>
          <a:chExt cx="0" cy="0"/>
        </a:xfrm>
      </p:grpSpPr>
      <p:sp>
        <p:nvSpPr>
          <p:cNvPr id="97" name="Google Shape;97;p27"/>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98" name="Google Shape;98;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9" name="Shape 99"/>
        <p:cNvGrpSpPr/>
        <p:nvPr/>
      </p:nvGrpSpPr>
      <p:grpSpPr>
        <a:xfrm>
          <a:off x="0" y="0"/>
          <a:ext cx="0" cy="0"/>
          <a:chOff x="0" y="0"/>
          <a:chExt cx="0" cy="0"/>
        </a:xfrm>
      </p:grpSpPr>
      <p:sp>
        <p:nvSpPr>
          <p:cNvPr id="100" name="Google Shape;100;p2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8"/>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2" name="Google Shape;102;p28"/>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3" name="Google Shape;103;p28"/>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4" name="Google Shape;104;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 name="Shape 105"/>
        <p:cNvGrpSpPr/>
        <p:nvPr/>
      </p:nvGrpSpPr>
      <p:grpSpPr>
        <a:xfrm>
          <a:off x="0" y="0"/>
          <a:ext cx="0" cy="0"/>
          <a:chOff x="0" y="0"/>
          <a:chExt cx="0" cy="0"/>
        </a:xfrm>
      </p:grpSpPr>
      <p:sp>
        <p:nvSpPr>
          <p:cNvPr id="106" name="Google Shape;106;p29"/>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07" name="Google Shape;107;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8" name="Shape 108"/>
        <p:cNvGrpSpPr/>
        <p:nvPr/>
      </p:nvGrpSpPr>
      <p:grpSpPr>
        <a:xfrm>
          <a:off x="0" y="0"/>
          <a:ext cx="0" cy="0"/>
          <a:chOff x="0" y="0"/>
          <a:chExt cx="0" cy="0"/>
        </a:xfrm>
      </p:grpSpPr>
      <p:sp>
        <p:nvSpPr>
          <p:cNvPr id="109" name="Google Shape;109;p3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0" name="Google Shape;110;p30"/>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11" name="Google Shape;111;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2" name="Shape 112"/>
        <p:cNvGrpSpPr/>
        <p:nvPr/>
      </p:nvGrpSpPr>
      <p:grpSpPr>
        <a:xfrm>
          <a:off x="0" y="0"/>
          <a:ext cx="0" cy="0"/>
          <a:chOff x="0" y="0"/>
          <a:chExt cx="0" cy="0"/>
        </a:xfrm>
      </p:grpSpPr>
      <p:sp>
        <p:nvSpPr>
          <p:cNvPr id="113" name="Google Shape;113;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y Master">
  <p:cSld name="TITLE_1">
    <p:bg>
      <p:bgPr>
        <a:solidFill>
          <a:srgbClr val="F3F3F3"/>
        </a:solidFill>
      </p:bgPr>
    </p:bg>
    <p:spTree>
      <p:nvGrpSpPr>
        <p:cNvPr id="13" name="Shape 13"/>
        <p:cNvGrpSpPr/>
        <p:nvPr/>
      </p:nvGrpSpPr>
      <p:grpSpPr>
        <a:xfrm>
          <a:off x="0" y="0"/>
          <a:ext cx="0" cy="0"/>
          <a:chOff x="0" y="0"/>
          <a:chExt cx="0" cy="0"/>
        </a:xfrm>
      </p:grpSpPr>
      <p:sp>
        <p:nvSpPr>
          <p:cNvPr id="14" name="Google Shape;14;p4"/>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15" name="Google Shape;15;p4"/>
          <p:cNvPicPr preferRelativeResize="0"/>
          <p:nvPr/>
        </p:nvPicPr>
        <p:blipFill>
          <a:blip r:embed="rId2">
            <a:alphaModFix/>
          </a:blip>
          <a:stretch>
            <a:fillRect/>
          </a:stretch>
        </p:blipFill>
        <p:spPr>
          <a:xfrm>
            <a:off x="8197738" y="269687"/>
            <a:ext cx="297201" cy="168825"/>
          </a:xfrm>
          <a:prstGeom prst="rect">
            <a:avLst/>
          </a:prstGeom>
          <a:noFill/>
          <a:ln>
            <a:noFill/>
          </a:ln>
        </p:spPr>
      </p:pic>
      <p:sp>
        <p:nvSpPr>
          <p:cNvPr id="16" name="Google Shape;16;p4"/>
          <p:cNvSpPr txBox="1"/>
          <p:nvPr/>
        </p:nvSpPr>
        <p:spPr>
          <a:xfrm>
            <a:off x="649063" y="154275"/>
            <a:ext cx="1497600" cy="3213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900">
                <a:solidFill>
                  <a:srgbClr val="CCCCCC"/>
                </a:solidFill>
                <a:latin typeface="Proxima Nova"/>
                <a:ea typeface="Proxima Nova"/>
                <a:cs typeface="Proxima Nova"/>
                <a:sym typeface="Proxima Nova"/>
              </a:rPr>
              <a:t>Presentation Subject</a:t>
            </a:r>
            <a:endParaRPr sz="900">
              <a:solidFill>
                <a:srgbClr val="CCCCCC"/>
              </a:solidFill>
              <a:latin typeface="Proxima Nova"/>
              <a:ea typeface="Proxima Nova"/>
              <a:cs typeface="Proxima Nova"/>
              <a:sym typeface="Proxima Nova"/>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 without header">
  <p:cSld name="TITLE_2">
    <p:spTree>
      <p:nvGrpSpPr>
        <p:cNvPr id="114" name="Shape 114"/>
        <p:cNvGrpSpPr/>
        <p:nvPr/>
      </p:nvGrpSpPr>
      <p:grpSpPr>
        <a:xfrm>
          <a:off x="0" y="0"/>
          <a:ext cx="0" cy="0"/>
          <a:chOff x="0" y="0"/>
          <a:chExt cx="0" cy="0"/>
        </a:xfrm>
      </p:grpSpPr>
      <p:sp>
        <p:nvSpPr>
          <p:cNvPr id="115" name="Google Shape;115;p32"/>
          <p:cNvSpPr txBox="1"/>
          <p:nvPr>
            <p:ph idx="12" type="sldNum"/>
          </p:nvPr>
        </p:nvSpPr>
        <p:spPr>
          <a:xfrm>
            <a:off x="7946258" y="4663217"/>
            <a:ext cx="548700" cy="393600"/>
          </a:xfrm>
          <a:prstGeom prst="rect">
            <a:avLst/>
          </a:prstGeom>
        </p:spPr>
        <p:txBody>
          <a:bodyPr anchorCtr="0" anchor="ctr" bIns="91425" lIns="91425" spcFirstLastPara="1" rIns="91425" wrap="square" tIns="91425">
            <a:norm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116" name="Google Shape;116;p32"/>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SECTION_HEADER_1_1_1_1">
    <p:bg>
      <p:bgPr>
        <a:solidFill>
          <a:srgbClr val="FFFFFF"/>
        </a:solidFill>
      </p:bgPr>
    </p:bg>
    <p:spTree>
      <p:nvGrpSpPr>
        <p:cNvPr id="117" name="Shape 117"/>
        <p:cNvGrpSpPr/>
        <p:nvPr/>
      </p:nvGrpSpPr>
      <p:grpSpPr>
        <a:xfrm>
          <a:off x="0" y="0"/>
          <a:ext cx="0" cy="0"/>
          <a:chOff x="0" y="0"/>
          <a:chExt cx="0" cy="0"/>
        </a:xfrm>
      </p:grpSpPr>
      <p:sp>
        <p:nvSpPr>
          <p:cNvPr id="118" name="Google Shape;118;p33"/>
          <p:cNvSpPr txBox="1"/>
          <p:nvPr>
            <p:ph idx="12" type="sldNum"/>
          </p:nvPr>
        </p:nvSpPr>
        <p:spPr>
          <a:xfrm>
            <a:off x="7946258" y="4663217"/>
            <a:ext cx="548700" cy="393600"/>
          </a:xfrm>
          <a:prstGeom prst="rect">
            <a:avLst/>
          </a:prstGeom>
        </p:spPr>
        <p:txBody>
          <a:bodyPr anchorCtr="0" anchor="ctr" bIns="91425" lIns="91425" spcFirstLastPara="1" rIns="91425" wrap="square" tIns="91425">
            <a:norm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 4">
  <p:cSld name="TITLE_5">
    <p:spTree>
      <p:nvGrpSpPr>
        <p:cNvPr id="119" name="Shape 119"/>
        <p:cNvGrpSpPr/>
        <p:nvPr/>
      </p:nvGrpSpPr>
      <p:grpSpPr>
        <a:xfrm>
          <a:off x="0" y="0"/>
          <a:ext cx="0" cy="0"/>
          <a:chOff x="0" y="0"/>
          <a:chExt cx="0" cy="0"/>
        </a:xfrm>
      </p:grpSpPr>
      <p:sp>
        <p:nvSpPr>
          <p:cNvPr id="120" name="Google Shape;120;p34"/>
          <p:cNvSpPr txBox="1"/>
          <p:nvPr>
            <p:ph idx="12" type="sldNum"/>
          </p:nvPr>
        </p:nvSpPr>
        <p:spPr>
          <a:xfrm>
            <a:off x="8327258" y="4663217"/>
            <a:ext cx="548700" cy="393600"/>
          </a:xfrm>
          <a:prstGeom prst="rect">
            <a:avLst/>
          </a:prstGeom>
        </p:spPr>
        <p:txBody>
          <a:bodyPr anchorCtr="0" anchor="ctr" bIns="91425" lIns="91425" spcFirstLastPara="1" rIns="91425" wrap="square" tIns="91425">
            <a:norm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121" name="Google Shape;121;p34"/>
          <p:cNvPicPr preferRelativeResize="0"/>
          <p:nvPr/>
        </p:nvPicPr>
        <p:blipFill>
          <a:blip r:embed="rId2">
            <a:alphaModFix/>
          </a:blip>
          <a:stretch>
            <a:fillRect/>
          </a:stretch>
        </p:blipFill>
        <p:spPr>
          <a:xfrm>
            <a:off x="8578738" y="269687"/>
            <a:ext cx="297201" cy="16882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cean">
  <p:cSld name="SECTION_HEADER_2">
    <p:bg>
      <p:bgPr>
        <a:solidFill>
          <a:srgbClr val="518C8F"/>
        </a:solidFill>
      </p:bgPr>
    </p:bg>
    <p:spTree>
      <p:nvGrpSpPr>
        <p:cNvPr id="122" name="Shape 122"/>
        <p:cNvGrpSpPr/>
        <p:nvPr/>
      </p:nvGrpSpPr>
      <p:grpSpPr>
        <a:xfrm>
          <a:off x="0" y="0"/>
          <a:ext cx="0" cy="0"/>
          <a:chOff x="0" y="0"/>
          <a:chExt cx="0" cy="0"/>
        </a:xfrm>
      </p:grpSpPr>
      <p:sp>
        <p:nvSpPr>
          <p:cNvPr id="123" name="Google Shape;123;p35"/>
          <p:cNvSpPr txBox="1"/>
          <p:nvPr>
            <p:ph idx="12" type="sldNum"/>
          </p:nvPr>
        </p:nvSpPr>
        <p:spPr>
          <a:xfrm>
            <a:off x="8327258" y="4663217"/>
            <a:ext cx="548700" cy="393600"/>
          </a:xfrm>
          <a:prstGeom prst="rect">
            <a:avLst/>
          </a:prstGeom>
        </p:spPr>
        <p:txBody>
          <a:bodyPr anchorCtr="0" anchor="ctr" bIns="91425" lIns="91425" spcFirstLastPara="1" rIns="91425" wrap="square" tIns="91425">
            <a:norm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124" name="Google Shape;124;p35"/>
          <p:cNvPicPr preferRelativeResize="0"/>
          <p:nvPr/>
        </p:nvPicPr>
        <p:blipFill>
          <a:blip r:embed="rId2">
            <a:alphaModFix/>
          </a:blip>
          <a:stretch>
            <a:fillRect/>
          </a:stretch>
        </p:blipFill>
        <p:spPr>
          <a:xfrm>
            <a:off x="8578738" y="269687"/>
            <a:ext cx="297201" cy="16882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25" name="Shape 125"/>
        <p:cNvGrpSpPr/>
        <p:nvPr/>
      </p:nvGrpSpPr>
      <p:grpSpPr>
        <a:xfrm>
          <a:off x="0" y="0"/>
          <a:ext cx="0" cy="0"/>
          <a:chOff x="0" y="0"/>
          <a:chExt cx="0" cy="0"/>
        </a:xfrm>
      </p:grpSpPr>
      <p:sp>
        <p:nvSpPr>
          <p:cNvPr id="126" name="Google Shape;126;p36"/>
          <p:cNvSpPr txBox="1"/>
          <p:nvPr>
            <p:ph type="title"/>
          </p:nvPr>
        </p:nvSpPr>
        <p:spPr>
          <a:xfrm>
            <a:off x="333496" y="269462"/>
            <a:ext cx="8512500" cy="401700"/>
          </a:xfrm>
          <a:prstGeom prst="rect">
            <a:avLst/>
          </a:prstGeom>
          <a:noFill/>
          <a:ln>
            <a:noFill/>
          </a:ln>
        </p:spPr>
        <p:txBody>
          <a:bodyPr anchorCtr="0" anchor="ctr" bIns="34275" lIns="68575" spcFirstLastPara="1" rIns="68575" wrap="square" tIns="34275">
            <a:spAutoFit/>
          </a:bodyPr>
          <a:lstStyle>
            <a:lvl1pPr lvl="0" rtl="0" algn="l">
              <a:lnSpc>
                <a:spcPct val="90000"/>
              </a:lnSpc>
              <a:spcBef>
                <a:spcPts val="0"/>
              </a:spcBef>
              <a:spcAft>
                <a:spcPts val="0"/>
              </a:spcAft>
              <a:buClr>
                <a:srgbClr val="FF2C00"/>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7" name="Google Shape;127;p36"/>
          <p:cNvSpPr txBox="1"/>
          <p:nvPr>
            <p:ph idx="12" type="sldNum"/>
          </p:nvPr>
        </p:nvSpPr>
        <p:spPr>
          <a:xfrm>
            <a:off x="8478370" y="4859770"/>
            <a:ext cx="603000" cy="283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type="secHead">
  <p:cSld name="SECTION_HEADER">
    <p:bg>
      <p:bgPr>
        <a:solidFill>
          <a:srgbClr val="E23208"/>
        </a:solidFill>
      </p:bgPr>
    </p:bg>
    <p:spTree>
      <p:nvGrpSpPr>
        <p:cNvPr id="17" name="Shape 17"/>
        <p:cNvGrpSpPr/>
        <p:nvPr/>
      </p:nvGrpSpPr>
      <p:grpSpPr>
        <a:xfrm>
          <a:off x="0" y="0"/>
          <a:ext cx="0" cy="0"/>
          <a:chOff x="0" y="0"/>
          <a:chExt cx="0" cy="0"/>
        </a:xfrm>
      </p:grpSpPr>
      <p:sp>
        <p:nvSpPr>
          <p:cNvPr id="18" name="Google Shape;18;p5"/>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19" name="Google Shape;19;p5"/>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cean">
  <p:cSld name="SECTION_HEADER_2">
    <p:bg>
      <p:bgPr>
        <a:solidFill>
          <a:srgbClr val="518C8F"/>
        </a:solidFill>
      </p:bgPr>
    </p:bg>
    <p:spTree>
      <p:nvGrpSpPr>
        <p:cNvPr id="20" name="Shape 20"/>
        <p:cNvGrpSpPr/>
        <p:nvPr/>
      </p:nvGrpSpPr>
      <p:grpSpPr>
        <a:xfrm>
          <a:off x="0" y="0"/>
          <a:ext cx="0" cy="0"/>
          <a:chOff x="0" y="0"/>
          <a:chExt cx="0" cy="0"/>
        </a:xfrm>
      </p:grpSpPr>
      <p:sp>
        <p:nvSpPr>
          <p:cNvPr id="21" name="Google Shape;21;p6"/>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22" name="Google Shape;22;p6"/>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lush">
  <p:cSld name="SECTION_HEADER_1">
    <p:bg>
      <p:bgPr>
        <a:solidFill>
          <a:srgbClr val="E5BBB7"/>
        </a:solidFill>
      </p:bgPr>
    </p:bg>
    <p:spTree>
      <p:nvGrpSpPr>
        <p:cNvPr id="23" name="Shape 23"/>
        <p:cNvGrpSpPr/>
        <p:nvPr/>
      </p:nvGrpSpPr>
      <p:grpSpPr>
        <a:xfrm>
          <a:off x="0" y="0"/>
          <a:ext cx="0" cy="0"/>
          <a:chOff x="0" y="0"/>
          <a:chExt cx="0" cy="0"/>
        </a:xfrm>
      </p:grpSpPr>
      <p:sp>
        <p:nvSpPr>
          <p:cNvPr id="24" name="Google Shape;24;p7"/>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F3F3F3"/>
                </a:solidFill>
                <a:latin typeface="Proxima Nova"/>
                <a:ea typeface="Proxima Nova"/>
                <a:cs typeface="Proxima Nova"/>
                <a:sym typeface="Proxima Nova"/>
              </a:defRPr>
            </a:lvl1pPr>
            <a:lvl2pPr lvl="1" rtl="0" algn="r">
              <a:buNone/>
              <a:defRPr sz="1000">
                <a:solidFill>
                  <a:srgbClr val="F3F3F3"/>
                </a:solidFill>
                <a:latin typeface="Proxima Nova"/>
                <a:ea typeface="Proxima Nova"/>
                <a:cs typeface="Proxima Nova"/>
                <a:sym typeface="Proxima Nova"/>
              </a:defRPr>
            </a:lvl2pPr>
            <a:lvl3pPr lvl="2" rtl="0" algn="r">
              <a:buNone/>
              <a:defRPr sz="1000">
                <a:solidFill>
                  <a:srgbClr val="F3F3F3"/>
                </a:solidFill>
                <a:latin typeface="Proxima Nova"/>
                <a:ea typeface="Proxima Nova"/>
                <a:cs typeface="Proxima Nova"/>
                <a:sym typeface="Proxima Nova"/>
              </a:defRPr>
            </a:lvl3pPr>
            <a:lvl4pPr lvl="3" rtl="0" algn="r">
              <a:buNone/>
              <a:defRPr sz="1000">
                <a:solidFill>
                  <a:srgbClr val="F3F3F3"/>
                </a:solidFill>
                <a:latin typeface="Proxima Nova"/>
                <a:ea typeface="Proxima Nova"/>
                <a:cs typeface="Proxima Nova"/>
                <a:sym typeface="Proxima Nova"/>
              </a:defRPr>
            </a:lvl4pPr>
            <a:lvl5pPr lvl="4" rtl="0" algn="r">
              <a:buNone/>
              <a:defRPr sz="1000">
                <a:solidFill>
                  <a:srgbClr val="F3F3F3"/>
                </a:solidFill>
                <a:latin typeface="Proxima Nova"/>
                <a:ea typeface="Proxima Nova"/>
                <a:cs typeface="Proxima Nova"/>
                <a:sym typeface="Proxima Nova"/>
              </a:defRPr>
            </a:lvl5pPr>
            <a:lvl6pPr lvl="5" rtl="0" algn="r">
              <a:buNone/>
              <a:defRPr sz="1000">
                <a:solidFill>
                  <a:srgbClr val="F3F3F3"/>
                </a:solidFill>
                <a:latin typeface="Proxima Nova"/>
                <a:ea typeface="Proxima Nova"/>
                <a:cs typeface="Proxima Nova"/>
                <a:sym typeface="Proxima Nova"/>
              </a:defRPr>
            </a:lvl6pPr>
            <a:lvl7pPr lvl="6" rtl="0" algn="r">
              <a:buNone/>
              <a:defRPr sz="1000">
                <a:solidFill>
                  <a:srgbClr val="F3F3F3"/>
                </a:solidFill>
                <a:latin typeface="Proxima Nova"/>
                <a:ea typeface="Proxima Nova"/>
                <a:cs typeface="Proxima Nova"/>
                <a:sym typeface="Proxima Nova"/>
              </a:defRPr>
            </a:lvl7pPr>
            <a:lvl8pPr lvl="7" rtl="0" algn="r">
              <a:buNone/>
              <a:defRPr sz="1000">
                <a:solidFill>
                  <a:srgbClr val="F3F3F3"/>
                </a:solidFill>
                <a:latin typeface="Proxima Nova"/>
                <a:ea typeface="Proxima Nova"/>
                <a:cs typeface="Proxima Nova"/>
                <a:sym typeface="Proxima Nova"/>
              </a:defRPr>
            </a:lvl8pPr>
            <a:lvl9pPr lvl="8" rtl="0" algn="r">
              <a:buNone/>
              <a:defRPr sz="1000">
                <a:solidFill>
                  <a:srgbClr val="F3F3F3"/>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25" name="Google Shape;25;p7"/>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y">
  <p:cSld name="SECTION_HEADER_1_1">
    <p:bg>
      <p:bgPr>
        <a:solidFill>
          <a:srgbClr val="BEDFE9"/>
        </a:solidFill>
      </p:bgPr>
    </p:bg>
    <p:spTree>
      <p:nvGrpSpPr>
        <p:cNvPr id="26" name="Shape 26"/>
        <p:cNvGrpSpPr/>
        <p:nvPr/>
      </p:nvGrpSpPr>
      <p:grpSpPr>
        <a:xfrm>
          <a:off x="0" y="0"/>
          <a:ext cx="0" cy="0"/>
          <a:chOff x="0" y="0"/>
          <a:chExt cx="0" cy="0"/>
        </a:xfrm>
      </p:grpSpPr>
      <p:sp>
        <p:nvSpPr>
          <p:cNvPr id="27" name="Google Shape;27;p8"/>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F3F3F3"/>
                </a:solidFill>
                <a:latin typeface="Proxima Nova"/>
                <a:ea typeface="Proxima Nova"/>
                <a:cs typeface="Proxima Nova"/>
                <a:sym typeface="Proxima Nova"/>
              </a:defRPr>
            </a:lvl1pPr>
            <a:lvl2pPr lvl="1" rtl="0" algn="r">
              <a:buNone/>
              <a:defRPr sz="1000">
                <a:solidFill>
                  <a:srgbClr val="F3F3F3"/>
                </a:solidFill>
                <a:latin typeface="Proxima Nova"/>
                <a:ea typeface="Proxima Nova"/>
                <a:cs typeface="Proxima Nova"/>
                <a:sym typeface="Proxima Nova"/>
              </a:defRPr>
            </a:lvl2pPr>
            <a:lvl3pPr lvl="2" rtl="0" algn="r">
              <a:buNone/>
              <a:defRPr sz="1000">
                <a:solidFill>
                  <a:srgbClr val="F3F3F3"/>
                </a:solidFill>
                <a:latin typeface="Proxima Nova"/>
                <a:ea typeface="Proxima Nova"/>
                <a:cs typeface="Proxima Nova"/>
                <a:sym typeface="Proxima Nova"/>
              </a:defRPr>
            </a:lvl3pPr>
            <a:lvl4pPr lvl="3" rtl="0" algn="r">
              <a:buNone/>
              <a:defRPr sz="1000">
                <a:solidFill>
                  <a:srgbClr val="F3F3F3"/>
                </a:solidFill>
                <a:latin typeface="Proxima Nova"/>
                <a:ea typeface="Proxima Nova"/>
                <a:cs typeface="Proxima Nova"/>
                <a:sym typeface="Proxima Nova"/>
              </a:defRPr>
            </a:lvl4pPr>
            <a:lvl5pPr lvl="4" rtl="0" algn="r">
              <a:buNone/>
              <a:defRPr sz="1000">
                <a:solidFill>
                  <a:srgbClr val="F3F3F3"/>
                </a:solidFill>
                <a:latin typeface="Proxima Nova"/>
                <a:ea typeface="Proxima Nova"/>
                <a:cs typeface="Proxima Nova"/>
                <a:sym typeface="Proxima Nova"/>
              </a:defRPr>
            </a:lvl5pPr>
            <a:lvl6pPr lvl="5" rtl="0" algn="r">
              <a:buNone/>
              <a:defRPr sz="1000">
                <a:solidFill>
                  <a:srgbClr val="F3F3F3"/>
                </a:solidFill>
                <a:latin typeface="Proxima Nova"/>
                <a:ea typeface="Proxima Nova"/>
                <a:cs typeface="Proxima Nova"/>
                <a:sym typeface="Proxima Nova"/>
              </a:defRPr>
            </a:lvl6pPr>
            <a:lvl7pPr lvl="6" rtl="0" algn="r">
              <a:buNone/>
              <a:defRPr sz="1000">
                <a:solidFill>
                  <a:srgbClr val="F3F3F3"/>
                </a:solidFill>
                <a:latin typeface="Proxima Nova"/>
                <a:ea typeface="Proxima Nova"/>
                <a:cs typeface="Proxima Nova"/>
                <a:sym typeface="Proxima Nova"/>
              </a:defRPr>
            </a:lvl7pPr>
            <a:lvl8pPr lvl="7" rtl="0" algn="r">
              <a:buNone/>
              <a:defRPr sz="1000">
                <a:solidFill>
                  <a:srgbClr val="F3F3F3"/>
                </a:solidFill>
                <a:latin typeface="Proxima Nova"/>
                <a:ea typeface="Proxima Nova"/>
                <a:cs typeface="Proxima Nova"/>
                <a:sym typeface="Proxima Nova"/>
              </a:defRPr>
            </a:lvl8pPr>
            <a:lvl9pPr lvl="8" rtl="0" algn="r">
              <a:buNone/>
              <a:defRPr sz="1000">
                <a:solidFill>
                  <a:srgbClr val="F3F3F3"/>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28" name="Google Shape;28;p8"/>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mon">
  <p:cSld name="SECTION_HEADER_1_1_2">
    <p:bg>
      <p:bgPr>
        <a:solidFill>
          <a:srgbClr val="F8E500"/>
        </a:solidFill>
      </p:bgPr>
    </p:bg>
    <p:spTree>
      <p:nvGrpSpPr>
        <p:cNvPr id="29" name="Shape 29"/>
        <p:cNvGrpSpPr/>
        <p:nvPr/>
      </p:nvGrpSpPr>
      <p:grpSpPr>
        <a:xfrm>
          <a:off x="0" y="0"/>
          <a:ext cx="0" cy="0"/>
          <a:chOff x="0" y="0"/>
          <a:chExt cx="0" cy="0"/>
        </a:xfrm>
      </p:grpSpPr>
      <p:sp>
        <p:nvSpPr>
          <p:cNvPr id="30" name="Google Shape;30;p9"/>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FFFFFF"/>
                </a:solidFill>
                <a:latin typeface="Proxima Nova"/>
                <a:ea typeface="Proxima Nova"/>
                <a:cs typeface="Proxima Nova"/>
                <a:sym typeface="Proxima Nova"/>
              </a:defRPr>
            </a:lvl1pPr>
            <a:lvl2pPr lvl="1" rtl="0" algn="r">
              <a:buNone/>
              <a:defRPr sz="1000">
                <a:solidFill>
                  <a:srgbClr val="FFFFFF"/>
                </a:solidFill>
                <a:latin typeface="Proxima Nova"/>
                <a:ea typeface="Proxima Nova"/>
                <a:cs typeface="Proxima Nova"/>
                <a:sym typeface="Proxima Nova"/>
              </a:defRPr>
            </a:lvl2pPr>
            <a:lvl3pPr lvl="2" rtl="0" algn="r">
              <a:buNone/>
              <a:defRPr sz="1000">
                <a:solidFill>
                  <a:srgbClr val="FFFFFF"/>
                </a:solidFill>
                <a:latin typeface="Proxima Nova"/>
                <a:ea typeface="Proxima Nova"/>
                <a:cs typeface="Proxima Nova"/>
                <a:sym typeface="Proxima Nova"/>
              </a:defRPr>
            </a:lvl3pPr>
            <a:lvl4pPr lvl="3" rtl="0" algn="r">
              <a:buNone/>
              <a:defRPr sz="1000">
                <a:solidFill>
                  <a:srgbClr val="FFFFFF"/>
                </a:solidFill>
                <a:latin typeface="Proxima Nova"/>
                <a:ea typeface="Proxima Nova"/>
                <a:cs typeface="Proxima Nova"/>
                <a:sym typeface="Proxima Nova"/>
              </a:defRPr>
            </a:lvl4pPr>
            <a:lvl5pPr lvl="4" rtl="0" algn="r">
              <a:buNone/>
              <a:defRPr sz="1000">
                <a:solidFill>
                  <a:srgbClr val="FFFFFF"/>
                </a:solidFill>
                <a:latin typeface="Proxima Nova"/>
                <a:ea typeface="Proxima Nova"/>
                <a:cs typeface="Proxima Nova"/>
                <a:sym typeface="Proxima Nova"/>
              </a:defRPr>
            </a:lvl5pPr>
            <a:lvl6pPr lvl="5" rtl="0" algn="r">
              <a:buNone/>
              <a:defRPr sz="1000">
                <a:solidFill>
                  <a:srgbClr val="FFFFFF"/>
                </a:solidFill>
                <a:latin typeface="Proxima Nova"/>
                <a:ea typeface="Proxima Nova"/>
                <a:cs typeface="Proxima Nova"/>
                <a:sym typeface="Proxima Nova"/>
              </a:defRPr>
            </a:lvl6pPr>
            <a:lvl7pPr lvl="6" rtl="0" algn="r">
              <a:buNone/>
              <a:defRPr sz="1000">
                <a:solidFill>
                  <a:srgbClr val="FFFFFF"/>
                </a:solidFill>
                <a:latin typeface="Proxima Nova"/>
                <a:ea typeface="Proxima Nova"/>
                <a:cs typeface="Proxima Nova"/>
                <a:sym typeface="Proxima Nova"/>
              </a:defRPr>
            </a:lvl7pPr>
            <a:lvl8pPr lvl="7" rtl="0" algn="r">
              <a:buNone/>
              <a:defRPr sz="1000">
                <a:solidFill>
                  <a:srgbClr val="FFFFFF"/>
                </a:solidFill>
                <a:latin typeface="Proxima Nova"/>
                <a:ea typeface="Proxima Nova"/>
                <a:cs typeface="Proxima Nova"/>
                <a:sym typeface="Proxima Nova"/>
              </a:defRPr>
            </a:lvl8pPr>
            <a:lvl9pPr lvl="8" rtl="0" algn="r">
              <a:buNone/>
              <a:defRPr sz="1000">
                <a:solidFill>
                  <a:srgbClr val="FFFFFF"/>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31" name="Google Shape;31;p9"/>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rest">
  <p:cSld name="SECTION_HEADER_1_1_1">
    <p:bg>
      <p:bgPr>
        <a:solidFill>
          <a:srgbClr val="3A5648"/>
        </a:solidFill>
      </p:bgPr>
    </p:bg>
    <p:spTree>
      <p:nvGrpSpPr>
        <p:cNvPr id="32" name="Shape 32"/>
        <p:cNvGrpSpPr/>
        <p:nvPr/>
      </p:nvGrpSpPr>
      <p:grpSpPr>
        <a:xfrm>
          <a:off x="0" y="0"/>
          <a:ext cx="0" cy="0"/>
          <a:chOff x="0" y="0"/>
          <a:chExt cx="0" cy="0"/>
        </a:xfrm>
      </p:grpSpPr>
      <p:sp>
        <p:nvSpPr>
          <p:cNvPr id="33" name="Google Shape;33;p10"/>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34" name="Google Shape;34;p10"/>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9.xml"/><Relationship Id="rId10" Type="http://schemas.openxmlformats.org/officeDocument/2006/relationships/slideLayout" Target="../slideLayouts/slideLayout28.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theme" Target="../theme/theme3.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9" name="Shape 69"/>
        <p:cNvGrpSpPr/>
        <p:nvPr/>
      </p:nvGrpSpPr>
      <p:grpSpPr>
        <a:xfrm>
          <a:off x="0" y="0"/>
          <a:ext cx="0" cy="0"/>
          <a:chOff x="0" y="0"/>
          <a:chExt cx="0" cy="0"/>
        </a:xfrm>
      </p:grpSpPr>
      <p:sp>
        <p:nvSpPr>
          <p:cNvPr id="70" name="Google Shape;70;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1" name="Google Shape;71;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72" name="Google Shape;72;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39.png"/><Relationship Id="rId4" Type="http://schemas.openxmlformats.org/officeDocument/2006/relationships/hyperlink" Target="https://docs.google.com/presentation/d/1u23CmlwnbhIHxaGOZAofD73NZsjL9n0T6EpBxCOkEw8/edit?usp=sharing" TargetMode="External"/><Relationship Id="rId5"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31.png"/><Relationship Id="rId4" Type="http://schemas.openxmlformats.org/officeDocument/2006/relationships/image" Target="../media/image30.png"/><Relationship Id="rId5" Type="http://schemas.openxmlformats.org/officeDocument/2006/relationships/image" Target="../media/image36.png"/><Relationship Id="rId6" Type="http://schemas.openxmlformats.org/officeDocument/2006/relationships/hyperlink" Target="https://docs.google.com/presentation/d/1u23CmlwnbhIHxaGOZAofD73NZsjL9n0T6EpBxCOkEw8/edit?usp=shari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5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33.png"/><Relationship Id="rId4" Type="http://schemas.openxmlformats.org/officeDocument/2006/relationships/hyperlink" Target="https://docs.google.com/presentation/d/1IJbUZAQK0xS3of__slW0J9jpJ3SDsAmEdkzXnL8V6I4/edit?usp=share_link" TargetMode="External"/><Relationship Id="rId5" Type="http://schemas.openxmlformats.org/officeDocument/2006/relationships/hyperlink" Target="https://docs.google.com/presentation/d/1IJbUZAQK0xS3of__slW0J9jpJ3SDsAmEdkzXnL8V6I4/edit?usp=share_link"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4.png"/><Relationship Id="rId6"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hyperlink" Target="https://docs.google.com/presentation/d/127hqIEORpHex_YZ1tQvFsJJe5QGe59OuRD8UxE4NxSc/edit?usp=share_link"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50.png"/><Relationship Id="rId4" Type="http://schemas.openxmlformats.org/officeDocument/2006/relationships/image" Target="../media/image45.png"/><Relationship Id="rId5" Type="http://schemas.openxmlformats.org/officeDocument/2006/relationships/image" Target="../media/image37.png"/><Relationship Id="rId6"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32.png"/><Relationship Id="rId4" Type="http://schemas.openxmlformats.org/officeDocument/2006/relationships/image" Target="../media/image38.png"/><Relationship Id="rId5" Type="http://schemas.openxmlformats.org/officeDocument/2006/relationships/image" Target="../media/image34.png"/><Relationship Id="rId6" Type="http://schemas.openxmlformats.org/officeDocument/2006/relationships/image" Target="../media/image43.png"/><Relationship Id="rId7" Type="http://schemas.openxmlformats.org/officeDocument/2006/relationships/image" Target="../media/image49.png"/><Relationship Id="rId8"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2.png"/><Relationship Id="rId4" Type="http://schemas.openxmlformats.org/officeDocument/2006/relationships/image" Target="../media/image52.png"/><Relationship Id="rId5" Type="http://schemas.openxmlformats.org/officeDocument/2006/relationships/hyperlink" Target="https://docs.google.com/document/d/1-W5lg5KRPb5lh_FEIIz4hvs_LukdLeIvFa-T0JDu8pY/edit?usp=sharin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4.png"/><Relationship Id="rId4" Type="http://schemas.openxmlformats.org/officeDocument/2006/relationships/image" Target="../media/image29.png"/><Relationship Id="rId5" Type="http://schemas.openxmlformats.org/officeDocument/2006/relationships/hyperlink" Target="https://docs.google.com/presentation/d/1Md6AWqYJyim8KOwLhlS1WwEBGJTH1RRxekQ1dnjczCs/edit?usp=sharin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 Id="rId3" Type="http://schemas.openxmlformats.org/officeDocument/2006/relationships/image" Target="../media/image46.png"/><Relationship Id="rId4" Type="http://schemas.openxmlformats.org/officeDocument/2006/relationships/hyperlink" Target="https://docs.google.com/presentation/d/127hqIEORpHex_YZ1tQvFsJJe5QGe59OuRD8UxE4NxSc/edit?usp=share_link" TargetMode="External"/><Relationship Id="rId5" Type="http://schemas.openxmlformats.org/officeDocument/2006/relationships/hyperlink" Target="https://docs.google.com/presentation/d/1GafxJv1liENtu_NhHZ8JEddwGTR1sJVxtvQAFJvs2Mc/edit#slide=id.g206dd4236be_0_115"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9.jpg"/><Relationship Id="rId4" Type="http://schemas.openxmlformats.org/officeDocument/2006/relationships/image" Target="../media/image13.jpg"/><Relationship Id="rId5" Type="http://schemas.openxmlformats.org/officeDocument/2006/relationships/image" Target="../media/image2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47.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1" Type="http://schemas.openxmlformats.org/officeDocument/2006/relationships/hyperlink" Target="https://docs.google.com/document/u/0/d/1kicK0-Ac7d5eSKHRT_Jpec4QUUNxvF83FS_uqVDgi2o/edit" TargetMode="External"/><Relationship Id="rId10" Type="http://schemas.openxmlformats.org/officeDocument/2006/relationships/hyperlink" Target="https://docs.google.com/document/d/1LmZTyJ2QkH1HG1ZeNXBDM3VkJbjKODmq0379_guAlOo/edit?usp=share_link" TargetMode="External"/><Relationship Id="rId12" Type="http://schemas.openxmlformats.org/officeDocument/2006/relationships/hyperlink" Target="https://docs.google.com/presentation/u/0/d/1u23CmlwnbhIHxaGOZAofD73NZsjL9n0T6EpBxCOkEw8/edit" TargetMode="External"/><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0.png"/><Relationship Id="rId9" Type="http://schemas.openxmlformats.org/officeDocument/2006/relationships/hyperlink" Target="https://docs.google.com/document/u/0/d/1eEOVUCTzsVHW80OcsmYSC1r4yCUPhCeMsoLEr4fB1R4/edit" TargetMode="External"/><Relationship Id="rId5" Type="http://schemas.openxmlformats.org/officeDocument/2006/relationships/image" Target="../media/image14.png"/><Relationship Id="rId6" Type="http://schemas.openxmlformats.org/officeDocument/2006/relationships/image" Target="../media/image18.png"/><Relationship Id="rId7" Type="http://schemas.openxmlformats.org/officeDocument/2006/relationships/hyperlink" Target="https://docs.google.com/document/d/1OZ1dqlYmCF60aIwTFEvLJayxEzGFKbF7uLDmfDcWWVg/edit?usp=sharing" TargetMode="External"/><Relationship Id="rId8" Type="http://schemas.openxmlformats.org/officeDocument/2006/relationships/hyperlink" Target="https://docs.google.com/document/u/0/d/1odZ6cCU344Sg1KHjdwKJen7KbmExj96dhTADNYbqck8/edi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16.png"/><Relationship Id="rId5" Type="http://schemas.openxmlformats.org/officeDocument/2006/relationships/image" Target="../media/image25.png"/><Relationship Id="rId6"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29.png"/><Relationship Id="rId4" Type="http://schemas.openxmlformats.org/officeDocument/2006/relationships/hyperlink" Target="https://docs.google.com/presentation/d/1Md6AWqYJyim8KOwLhlS1WwEBGJTH1RRxekQ1dnjczCs/edit?usp=sharin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31" name="Shape 131"/>
        <p:cNvGrpSpPr/>
        <p:nvPr/>
      </p:nvGrpSpPr>
      <p:grpSpPr>
        <a:xfrm>
          <a:off x="0" y="0"/>
          <a:ext cx="0" cy="0"/>
          <a:chOff x="0" y="0"/>
          <a:chExt cx="0" cy="0"/>
        </a:xfrm>
      </p:grpSpPr>
      <p:sp>
        <p:nvSpPr>
          <p:cNvPr id="132" name="Google Shape;132;p37"/>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F3F3F3"/>
                </a:solidFill>
              </a:rPr>
              <a:t>‹#›</a:t>
            </a:fld>
            <a:endParaRPr>
              <a:solidFill>
                <a:srgbClr val="F3F3F3"/>
              </a:solidFill>
            </a:endParaRPr>
          </a:p>
        </p:txBody>
      </p:sp>
      <p:sp>
        <p:nvSpPr>
          <p:cNvPr id="133" name="Google Shape;133;p37"/>
          <p:cNvSpPr txBox="1"/>
          <p:nvPr/>
        </p:nvSpPr>
        <p:spPr>
          <a:xfrm>
            <a:off x="686000" y="3212725"/>
            <a:ext cx="2980200" cy="39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dk1"/>
                </a:solidFill>
                <a:latin typeface="Proxima Nova"/>
                <a:ea typeface="Proxima Nova"/>
                <a:cs typeface="Proxima Nova"/>
                <a:sym typeface="Proxima Nova"/>
              </a:rPr>
              <a:t>Kelly Peterson</a:t>
            </a:r>
            <a:endParaRPr b="1" sz="10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b="1" sz="800">
              <a:solidFill>
                <a:schemeClr val="dk1"/>
              </a:solidFill>
              <a:latin typeface="Proxima Nova"/>
              <a:ea typeface="Proxima Nova"/>
              <a:cs typeface="Proxima Nova"/>
              <a:sym typeface="Proxima Nova"/>
            </a:endParaRPr>
          </a:p>
        </p:txBody>
      </p:sp>
      <p:sp>
        <p:nvSpPr>
          <p:cNvPr id="134" name="Google Shape;134;p37"/>
          <p:cNvSpPr txBox="1"/>
          <p:nvPr/>
        </p:nvSpPr>
        <p:spPr>
          <a:xfrm>
            <a:off x="686000" y="3571025"/>
            <a:ext cx="2980200" cy="5427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1000">
                <a:solidFill>
                  <a:schemeClr val="dk1"/>
                </a:solidFill>
                <a:latin typeface="Proxima Nova"/>
                <a:ea typeface="Proxima Nova"/>
                <a:cs typeface="Proxima Nova"/>
                <a:sym typeface="Proxima Nova"/>
              </a:rPr>
              <a:t>Q1 2023</a:t>
            </a:r>
            <a:endParaRPr sz="1000">
              <a:solidFill>
                <a:schemeClr val="dk1"/>
              </a:solidFill>
              <a:latin typeface="Proxima Nova"/>
              <a:ea typeface="Proxima Nova"/>
              <a:cs typeface="Proxima Nova"/>
              <a:sym typeface="Proxima Nova"/>
            </a:endParaRPr>
          </a:p>
        </p:txBody>
      </p:sp>
      <p:sp>
        <p:nvSpPr>
          <p:cNvPr id="135" name="Google Shape;135;p37"/>
          <p:cNvSpPr txBox="1"/>
          <p:nvPr/>
        </p:nvSpPr>
        <p:spPr>
          <a:xfrm>
            <a:off x="609800" y="1537775"/>
            <a:ext cx="7336500" cy="13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chemeClr val="dk1"/>
                </a:solidFill>
                <a:latin typeface="Proxima Nova"/>
                <a:ea typeface="Proxima Nova"/>
                <a:cs typeface="Proxima Nova"/>
                <a:sym typeface="Proxima Nova"/>
              </a:rPr>
              <a:t>From Nearby to DashPass</a:t>
            </a:r>
            <a:endParaRPr sz="5000">
              <a:solidFill>
                <a:schemeClr val="dk1"/>
              </a:solidFill>
              <a:latin typeface="Proxima Nova"/>
              <a:ea typeface="Proxima Nova"/>
              <a:cs typeface="Proxima Nova"/>
              <a:sym typeface="Proxima Nova"/>
            </a:endParaRPr>
          </a:p>
        </p:txBody>
      </p:sp>
      <p:pic>
        <p:nvPicPr>
          <p:cNvPr id="136" name="Google Shape;136;p37"/>
          <p:cNvPicPr preferRelativeResize="0"/>
          <p:nvPr/>
        </p:nvPicPr>
        <p:blipFill>
          <a:blip r:embed="rId3">
            <a:alphaModFix/>
          </a:blip>
          <a:stretch>
            <a:fillRect/>
          </a:stretch>
        </p:blipFill>
        <p:spPr>
          <a:xfrm>
            <a:off x="723399" y="1284763"/>
            <a:ext cx="1408775" cy="162575"/>
          </a:xfrm>
          <a:prstGeom prst="rect">
            <a:avLst/>
          </a:prstGeom>
          <a:noFill/>
          <a:ln>
            <a:noFill/>
          </a:ln>
        </p:spPr>
      </p:pic>
      <p:pic>
        <p:nvPicPr>
          <p:cNvPr id="137" name="Google Shape;137;p37"/>
          <p:cNvPicPr preferRelativeResize="0"/>
          <p:nvPr/>
        </p:nvPicPr>
        <p:blipFill>
          <a:blip r:embed="rId4">
            <a:alphaModFix/>
          </a:blip>
          <a:stretch>
            <a:fillRect/>
          </a:stretch>
        </p:blipFill>
        <p:spPr>
          <a:xfrm>
            <a:off x="5297450" y="1447350"/>
            <a:ext cx="2941101" cy="29411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6"/>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3" name="Google Shape;283;p46"/>
          <p:cNvSpPr txBox="1"/>
          <p:nvPr/>
        </p:nvSpPr>
        <p:spPr>
          <a:xfrm>
            <a:off x="428851" y="240950"/>
            <a:ext cx="7517400" cy="410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1900">
                <a:solidFill>
                  <a:schemeClr val="dk1"/>
                </a:solidFill>
                <a:latin typeface="Proxima Nova"/>
                <a:ea typeface="Proxima Nova"/>
                <a:cs typeface="Proxima Nova"/>
                <a:sym typeface="Proxima Nova"/>
              </a:rPr>
              <a:t>…Cx are not aware of any behavioral changes taken as a result of lower prices/fees</a:t>
            </a:r>
            <a:endParaRPr b="1" sz="1900">
              <a:solidFill>
                <a:schemeClr val="dk1"/>
              </a:solidFill>
              <a:latin typeface="Proxima Nova"/>
              <a:ea typeface="Proxima Nova"/>
              <a:cs typeface="Proxima Nova"/>
              <a:sym typeface="Proxima Nova"/>
            </a:endParaRPr>
          </a:p>
        </p:txBody>
      </p:sp>
      <p:sp>
        <p:nvSpPr>
          <p:cNvPr id="284" name="Google Shape;284;p46"/>
          <p:cNvSpPr txBox="1"/>
          <p:nvPr/>
        </p:nvSpPr>
        <p:spPr>
          <a:xfrm>
            <a:off x="428850" y="1185550"/>
            <a:ext cx="39894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50">
                <a:solidFill>
                  <a:srgbClr val="FF3008"/>
                </a:solidFill>
                <a:highlight>
                  <a:srgbClr val="FFFFFF"/>
                </a:highlight>
                <a:latin typeface="Proxima Nova"/>
                <a:ea typeface="Proxima Nova"/>
                <a:cs typeface="Proxima Nova"/>
                <a:sym typeface="Proxima Nova"/>
              </a:rPr>
              <a:t>Cx who have MxShifted do not realize that they are swapping Nearby for non-Nearby Mx</a:t>
            </a:r>
            <a:endParaRPr b="1" sz="1600">
              <a:solidFill>
                <a:srgbClr val="FF3008"/>
              </a:solidFill>
              <a:latin typeface="Proxima Nova"/>
              <a:ea typeface="Proxima Nova"/>
              <a:cs typeface="Proxima Nova"/>
              <a:sym typeface="Proxima Nova"/>
            </a:endParaRPr>
          </a:p>
        </p:txBody>
      </p:sp>
      <p:sp>
        <p:nvSpPr>
          <p:cNvPr id="285" name="Google Shape;285;p46"/>
          <p:cNvSpPr txBox="1"/>
          <p:nvPr/>
        </p:nvSpPr>
        <p:spPr>
          <a:xfrm>
            <a:off x="453850" y="1785850"/>
            <a:ext cx="3888300" cy="13473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Because of low Nearby awareness, Cx are not looking for Nearby Rx when ordering</a:t>
            </a:r>
            <a:endParaRPr sz="1200">
              <a:solidFill>
                <a:schemeClr val="dk1"/>
              </a:solidFill>
              <a:latin typeface="Proxima Nova"/>
              <a:ea typeface="Proxima Nova"/>
              <a:cs typeface="Proxima Nova"/>
              <a:sym typeface="Proxima Nova"/>
            </a:endParaRPr>
          </a:p>
          <a:p>
            <a:pPr indent="-304800" lvl="0" marL="457200" rtl="0" algn="l">
              <a:lnSpc>
                <a:spcPct val="115000"/>
              </a:lnSpc>
              <a:spcBef>
                <a:spcPts val="1000"/>
              </a:spcBef>
              <a:spcAft>
                <a:spcPts val="1000"/>
              </a:spcAft>
              <a:buClr>
                <a:schemeClr val="dk1"/>
              </a:buClr>
              <a:buSzPts val="1200"/>
              <a:buFont typeface="Proxima Nova"/>
              <a:buChar char="●"/>
            </a:pPr>
            <a:r>
              <a:rPr lang="en" sz="1200">
                <a:solidFill>
                  <a:schemeClr val="dk1"/>
                </a:solidFill>
                <a:latin typeface="Proxima Nova"/>
                <a:ea typeface="Proxima Nova"/>
                <a:cs typeface="Proxima Nova"/>
                <a:sym typeface="Proxima Nova"/>
              </a:rPr>
              <a:t>Instead they are focused on </a:t>
            </a:r>
            <a:r>
              <a:rPr lang="en" sz="1200">
                <a:solidFill>
                  <a:schemeClr val="dk1"/>
                </a:solidFill>
                <a:latin typeface="Proxima Nova"/>
                <a:ea typeface="Proxima Nova"/>
                <a:cs typeface="Proxima Nova"/>
                <a:sym typeface="Proxima Nova"/>
              </a:rPr>
              <a:t>cuisine</a:t>
            </a:r>
            <a:r>
              <a:rPr lang="en" sz="1200">
                <a:solidFill>
                  <a:schemeClr val="dk1"/>
                </a:solidFill>
                <a:latin typeface="Proxima Nova"/>
                <a:ea typeface="Proxima Nova"/>
                <a:cs typeface="Proxima Nova"/>
                <a:sym typeface="Proxima Nova"/>
              </a:rPr>
              <a:t> first, delivery fees second which sometimes will result in MxShift</a:t>
            </a:r>
            <a:endParaRPr sz="1200">
              <a:solidFill>
                <a:schemeClr val="dk1"/>
              </a:solidFill>
              <a:latin typeface="Proxima Nova"/>
              <a:ea typeface="Proxima Nova"/>
              <a:cs typeface="Proxima Nova"/>
              <a:sym typeface="Proxima Nova"/>
            </a:endParaRPr>
          </a:p>
        </p:txBody>
      </p:sp>
      <p:pic>
        <p:nvPicPr>
          <p:cNvPr id="286" name="Google Shape;286;p46"/>
          <p:cNvPicPr preferRelativeResize="0"/>
          <p:nvPr/>
        </p:nvPicPr>
        <p:blipFill>
          <a:blip r:embed="rId3">
            <a:alphaModFix/>
          </a:blip>
          <a:stretch>
            <a:fillRect/>
          </a:stretch>
        </p:blipFill>
        <p:spPr>
          <a:xfrm>
            <a:off x="1621050" y="3316294"/>
            <a:ext cx="1051326" cy="1051326"/>
          </a:xfrm>
          <a:prstGeom prst="rect">
            <a:avLst/>
          </a:prstGeom>
          <a:noFill/>
          <a:ln>
            <a:noFill/>
          </a:ln>
        </p:spPr>
      </p:pic>
      <p:sp>
        <p:nvSpPr>
          <p:cNvPr id="287" name="Google Shape;287;p46"/>
          <p:cNvSpPr txBox="1"/>
          <p:nvPr/>
        </p:nvSpPr>
        <p:spPr>
          <a:xfrm>
            <a:off x="4712600" y="1185550"/>
            <a:ext cx="39894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50">
                <a:solidFill>
                  <a:srgbClr val="00686E"/>
                </a:solidFill>
                <a:highlight>
                  <a:srgbClr val="FFFFFF"/>
                </a:highlight>
                <a:latin typeface="Proxima Nova"/>
                <a:ea typeface="Proxima Nova"/>
                <a:cs typeface="Proxima Nova"/>
                <a:sym typeface="Proxima Nova"/>
              </a:rPr>
              <a:t>Most Cx express that their order frequency has not changed</a:t>
            </a:r>
            <a:endParaRPr b="1" sz="1600">
              <a:solidFill>
                <a:srgbClr val="00686E"/>
              </a:solidFill>
              <a:latin typeface="Proxima Nova"/>
              <a:ea typeface="Proxima Nova"/>
              <a:cs typeface="Proxima Nova"/>
              <a:sym typeface="Proxima Nova"/>
            </a:endParaRPr>
          </a:p>
        </p:txBody>
      </p:sp>
      <p:sp>
        <p:nvSpPr>
          <p:cNvPr id="288" name="Google Shape;288;p46"/>
          <p:cNvSpPr txBox="1"/>
          <p:nvPr/>
        </p:nvSpPr>
        <p:spPr>
          <a:xfrm>
            <a:off x="4780650" y="1785850"/>
            <a:ext cx="3845100" cy="15597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Most Cx are comparing their order frequency to that during the pandemic; even there has been a recent increase it still feels less than 2020</a:t>
            </a:r>
            <a:endParaRPr sz="1200">
              <a:solidFill>
                <a:schemeClr val="dk1"/>
              </a:solidFill>
              <a:latin typeface="Proxima Nova"/>
              <a:ea typeface="Proxima Nova"/>
              <a:cs typeface="Proxima Nova"/>
              <a:sym typeface="Proxima Nova"/>
            </a:endParaRPr>
          </a:p>
          <a:p>
            <a:pPr indent="-304800" lvl="0" marL="457200" rtl="0" algn="l">
              <a:lnSpc>
                <a:spcPct val="115000"/>
              </a:lnSpc>
              <a:spcBef>
                <a:spcPts val="1000"/>
              </a:spcBef>
              <a:spcAft>
                <a:spcPts val="1000"/>
              </a:spcAft>
              <a:buClr>
                <a:schemeClr val="dk1"/>
              </a:buClr>
              <a:buSzPts val="1200"/>
              <a:buFont typeface="Proxima Nova"/>
              <a:buChar char="●"/>
            </a:pPr>
            <a:r>
              <a:rPr lang="en" sz="1200">
                <a:solidFill>
                  <a:schemeClr val="dk1"/>
                </a:solidFill>
                <a:latin typeface="Proxima Nova"/>
                <a:ea typeface="Proxima Nova"/>
                <a:cs typeface="Proxima Nova"/>
                <a:sym typeface="Proxima Nova"/>
              </a:rPr>
              <a:t>Cx express multiple reasons for their order frequency including budget, lifestyle, family size and work arrangements</a:t>
            </a:r>
            <a:endParaRPr sz="1200">
              <a:solidFill>
                <a:schemeClr val="dk1"/>
              </a:solidFill>
              <a:latin typeface="Proxima Nova"/>
              <a:ea typeface="Proxima Nova"/>
              <a:cs typeface="Proxima Nova"/>
              <a:sym typeface="Proxima Nova"/>
            </a:endParaRPr>
          </a:p>
        </p:txBody>
      </p:sp>
      <p:pic>
        <p:nvPicPr>
          <p:cNvPr id="289" name="Google Shape;289;p46"/>
          <p:cNvPicPr preferRelativeResize="0"/>
          <p:nvPr/>
        </p:nvPicPr>
        <p:blipFill>
          <a:blip r:embed="rId4">
            <a:alphaModFix/>
          </a:blip>
          <a:stretch>
            <a:fillRect/>
          </a:stretch>
        </p:blipFill>
        <p:spPr>
          <a:xfrm>
            <a:off x="6569675" y="3493500"/>
            <a:ext cx="717726" cy="7177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7"/>
          <p:cNvSpPr/>
          <p:nvPr/>
        </p:nvSpPr>
        <p:spPr>
          <a:xfrm>
            <a:off x="5536575" y="1964775"/>
            <a:ext cx="3275700" cy="1343400"/>
          </a:xfrm>
          <a:prstGeom prst="wedgeRectCallout">
            <a:avLst>
              <a:gd fmla="val -20833" name="adj1"/>
              <a:gd fmla="val 62500" name="adj2"/>
            </a:avLst>
          </a:prstGeom>
          <a:solidFill>
            <a:srgbClr val="FBE9E9">
              <a:alpha val="8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7"/>
          <p:cNvSpPr/>
          <p:nvPr/>
        </p:nvSpPr>
        <p:spPr>
          <a:xfrm>
            <a:off x="330928" y="3101903"/>
            <a:ext cx="333000" cy="333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p>
        </p:txBody>
      </p:sp>
      <p:sp>
        <p:nvSpPr>
          <p:cNvPr id="296" name="Google Shape;296;p47"/>
          <p:cNvSpPr txBox="1"/>
          <p:nvPr/>
        </p:nvSpPr>
        <p:spPr>
          <a:xfrm>
            <a:off x="239225" y="257925"/>
            <a:ext cx="8088000" cy="410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b="1" lang="en" sz="1900">
                <a:solidFill>
                  <a:schemeClr val="dk1"/>
                </a:solidFill>
                <a:latin typeface="Proxima Nova"/>
                <a:ea typeface="Proxima Nova"/>
                <a:cs typeface="Proxima Nova"/>
                <a:sym typeface="Proxima Nova"/>
              </a:rPr>
              <a:t>However, for some Cx increasing order frequency is not feasible</a:t>
            </a:r>
            <a:endParaRPr b="1" sz="1900">
              <a:solidFill>
                <a:schemeClr val="dk1"/>
              </a:solidFill>
              <a:latin typeface="Proxima Nova"/>
              <a:ea typeface="Proxima Nova"/>
              <a:cs typeface="Proxima Nova"/>
              <a:sym typeface="Proxima Nova"/>
            </a:endParaRPr>
          </a:p>
        </p:txBody>
      </p:sp>
      <p:sp>
        <p:nvSpPr>
          <p:cNvPr id="297" name="Google Shape;297;p47"/>
          <p:cNvSpPr txBox="1"/>
          <p:nvPr/>
        </p:nvSpPr>
        <p:spPr>
          <a:xfrm>
            <a:off x="404850" y="993750"/>
            <a:ext cx="47295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
                <a:solidFill>
                  <a:schemeClr val="dk1"/>
                </a:solidFill>
                <a:latin typeface="Proxima Nova"/>
                <a:ea typeface="Proxima Nova"/>
                <a:cs typeface="Proxima Nova"/>
                <a:sym typeface="Proxima Nova"/>
              </a:rPr>
              <a:t>Approximately </a:t>
            </a:r>
            <a:r>
              <a:rPr b="1" lang="en">
                <a:solidFill>
                  <a:schemeClr val="dk1"/>
                </a:solidFill>
                <a:latin typeface="Proxima Nova"/>
                <a:ea typeface="Proxima Nova"/>
                <a:cs typeface="Proxima Nova"/>
                <a:sym typeface="Proxima Nova"/>
              </a:rPr>
              <a:t>one-third of Cx</a:t>
            </a:r>
            <a:r>
              <a:rPr lang="en">
                <a:solidFill>
                  <a:schemeClr val="dk1"/>
                </a:solidFill>
                <a:latin typeface="Proxima Nova"/>
                <a:ea typeface="Proxima Nova"/>
                <a:cs typeface="Proxima Nova"/>
                <a:sym typeface="Proxima Nova"/>
              </a:rPr>
              <a:t> interviewed indicated</a:t>
            </a:r>
            <a:r>
              <a:rPr lang="en">
                <a:solidFill>
                  <a:schemeClr val="dk1"/>
                </a:solidFill>
                <a:latin typeface="Proxima Nova"/>
                <a:ea typeface="Proxima Nova"/>
                <a:cs typeface="Proxima Nova"/>
                <a:sym typeface="Proxima Nova"/>
              </a:rPr>
              <a:t> they order from DoorDash </a:t>
            </a:r>
            <a:r>
              <a:rPr b="1" lang="en">
                <a:solidFill>
                  <a:schemeClr val="dk1"/>
                </a:solidFill>
                <a:latin typeface="Proxima Nova"/>
                <a:ea typeface="Proxima Nova"/>
                <a:cs typeface="Proxima Nova"/>
                <a:sym typeface="Proxima Nova"/>
              </a:rPr>
              <a:t>once a month</a:t>
            </a:r>
            <a:r>
              <a:rPr lang="en">
                <a:solidFill>
                  <a:schemeClr val="dk1"/>
                </a:solidFill>
                <a:latin typeface="Proxima Nova"/>
                <a:ea typeface="Proxima Nova"/>
                <a:cs typeface="Proxima Nova"/>
                <a:sym typeface="Proxima Nova"/>
              </a:rPr>
              <a:t> or less often </a:t>
            </a:r>
            <a:r>
              <a:rPr b="1" lang="en">
                <a:solidFill>
                  <a:schemeClr val="dk1"/>
                </a:solidFill>
                <a:latin typeface="Proxima Nova"/>
                <a:ea typeface="Proxima Nova"/>
                <a:cs typeface="Proxima Nova"/>
                <a:sym typeface="Proxima Nova"/>
              </a:rPr>
              <a:t>because of monetary hardship </a:t>
            </a:r>
            <a:endParaRPr b="1"/>
          </a:p>
        </p:txBody>
      </p:sp>
      <p:pic>
        <p:nvPicPr>
          <p:cNvPr id="298" name="Google Shape;298;p47"/>
          <p:cNvPicPr preferRelativeResize="0"/>
          <p:nvPr/>
        </p:nvPicPr>
        <p:blipFill>
          <a:blip r:embed="rId3">
            <a:alphaModFix/>
          </a:blip>
          <a:stretch>
            <a:fillRect/>
          </a:stretch>
        </p:blipFill>
        <p:spPr>
          <a:xfrm>
            <a:off x="1277525" y="2006013"/>
            <a:ext cx="2274276" cy="1594825"/>
          </a:xfrm>
          <a:prstGeom prst="rect">
            <a:avLst/>
          </a:prstGeom>
          <a:noFill/>
          <a:ln>
            <a:noFill/>
          </a:ln>
        </p:spPr>
      </p:pic>
      <p:sp>
        <p:nvSpPr>
          <p:cNvPr id="299" name="Google Shape;299;p47"/>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0" name="Google Shape;300;p47"/>
          <p:cNvSpPr txBox="1"/>
          <p:nvPr/>
        </p:nvSpPr>
        <p:spPr>
          <a:xfrm>
            <a:off x="469275" y="3717300"/>
            <a:ext cx="44718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
                <a:solidFill>
                  <a:schemeClr val="dk1"/>
                </a:solidFill>
                <a:latin typeface="Proxima Nova"/>
                <a:ea typeface="Proxima Nova"/>
                <a:cs typeface="Proxima Nova"/>
                <a:sym typeface="Proxima Nova"/>
              </a:rPr>
              <a:t>For these Cx, ordering is </a:t>
            </a:r>
            <a:r>
              <a:rPr b="1" lang="en">
                <a:solidFill>
                  <a:schemeClr val="dk1"/>
                </a:solidFill>
                <a:latin typeface="Proxima Nova"/>
                <a:ea typeface="Proxima Nova"/>
                <a:cs typeface="Proxima Nova"/>
                <a:sym typeface="Proxima Nova"/>
              </a:rPr>
              <a:t>a splurge rather than a budgeted moment</a:t>
            </a:r>
            <a:endParaRPr b="1"/>
          </a:p>
        </p:txBody>
      </p:sp>
      <p:sp>
        <p:nvSpPr>
          <p:cNvPr id="301" name="Google Shape;301;p47"/>
          <p:cNvSpPr txBox="1"/>
          <p:nvPr/>
        </p:nvSpPr>
        <p:spPr>
          <a:xfrm>
            <a:off x="5913825" y="2064675"/>
            <a:ext cx="28062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1D1C1D"/>
                </a:solidFill>
                <a:latin typeface="Proxima Nova"/>
                <a:ea typeface="Proxima Nova"/>
                <a:cs typeface="Proxima Nova"/>
                <a:sym typeface="Proxima Nova"/>
              </a:rPr>
              <a:t>Times are hard, money is a bit of a struggle at the moment, if I had spare funds it would be worth it”</a:t>
            </a:r>
            <a:endParaRPr>
              <a:latin typeface="Proxima Nova"/>
              <a:ea typeface="Proxima Nova"/>
              <a:cs typeface="Proxima Nova"/>
              <a:sym typeface="Proxima Nova"/>
            </a:endParaRPr>
          </a:p>
        </p:txBody>
      </p:sp>
      <p:sp>
        <p:nvSpPr>
          <p:cNvPr id="302" name="Google Shape;302;p47"/>
          <p:cNvSpPr txBox="1"/>
          <p:nvPr/>
        </p:nvSpPr>
        <p:spPr>
          <a:xfrm>
            <a:off x="5536575" y="1900413"/>
            <a:ext cx="548700" cy="79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200">
                <a:solidFill>
                  <a:srgbClr val="17A3A9"/>
                </a:solidFill>
                <a:latin typeface="Proxima Nova Extrabold"/>
                <a:ea typeface="Proxima Nova Extrabold"/>
                <a:cs typeface="Proxima Nova Extrabold"/>
                <a:sym typeface="Proxima Nova Extrabold"/>
              </a:rPr>
              <a:t>“</a:t>
            </a:r>
            <a:endParaRPr sz="5200">
              <a:solidFill>
                <a:srgbClr val="17A3A9"/>
              </a:solidFill>
              <a:latin typeface="Proxima Nova Extrabold"/>
              <a:ea typeface="Proxima Nova Extrabold"/>
              <a:cs typeface="Proxima Nova Extrabold"/>
              <a:sym typeface="Proxima Nova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8"/>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8" name="Google Shape;308;p48"/>
          <p:cNvSpPr txBox="1"/>
          <p:nvPr/>
        </p:nvSpPr>
        <p:spPr>
          <a:xfrm>
            <a:off x="428851" y="240950"/>
            <a:ext cx="7517400" cy="410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1900">
                <a:solidFill>
                  <a:schemeClr val="dk1"/>
                </a:solidFill>
                <a:latin typeface="Proxima Nova"/>
                <a:ea typeface="Proxima Nova"/>
                <a:cs typeface="Proxima Nova"/>
                <a:sym typeface="Proxima Nova"/>
              </a:rPr>
              <a:t>Insight summary…</a:t>
            </a:r>
            <a:endParaRPr b="1" sz="1900">
              <a:solidFill>
                <a:schemeClr val="dk1"/>
              </a:solidFill>
              <a:latin typeface="Proxima Nova"/>
              <a:ea typeface="Proxima Nova"/>
              <a:cs typeface="Proxima Nova"/>
              <a:sym typeface="Proxima Nova"/>
            </a:endParaRPr>
          </a:p>
        </p:txBody>
      </p:sp>
      <p:sp>
        <p:nvSpPr>
          <p:cNvPr id="309" name="Google Shape;309;p48"/>
          <p:cNvSpPr txBox="1"/>
          <p:nvPr/>
        </p:nvSpPr>
        <p:spPr>
          <a:xfrm>
            <a:off x="428850" y="1215375"/>
            <a:ext cx="8333400" cy="25197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Saving with “Nearby” is more of </a:t>
            </a:r>
            <a:r>
              <a:rPr lang="en">
                <a:solidFill>
                  <a:schemeClr val="dk1"/>
                </a:solidFill>
                <a:latin typeface="Proxima Nova"/>
                <a:ea typeface="Proxima Nova"/>
                <a:cs typeface="Proxima Nova"/>
                <a:sym typeface="Proxima Nova"/>
              </a:rPr>
              <a:t>subconscious</a:t>
            </a:r>
            <a:r>
              <a:rPr lang="en">
                <a:solidFill>
                  <a:schemeClr val="dk1"/>
                </a:solidFill>
                <a:latin typeface="Proxima Nova"/>
                <a:ea typeface="Proxima Nova"/>
                <a:cs typeface="Proxima Nova"/>
                <a:sym typeface="Proxima Nova"/>
              </a:rPr>
              <a:t> experience, Cx can not recall exactly why they are savings or any changes they have made because of it</a:t>
            </a:r>
            <a:endParaRPr>
              <a:solidFill>
                <a:schemeClr val="dk1"/>
              </a:solidFill>
              <a:latin typeface="Proxima Nova"/>
              <a:ea typeface="Proxima Nova"/>
              <a:cs typeface="Proxima Nova"/>
              <a:sym typeface="Proxima Nova"/>
            </a:endParaRPr>
          </a:p>
          <a:p>
            <a:pPr indent="-317500" lvl="0" marL="457200" rtl="0" algn="l">
              <a:lnSpc>
                <a:spcPct val="115000"/>
              </a:lnSpc>
              <a:spcBef>
                <a:spcPts val="100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Cx generally feel like DoorDash is going “in the right direction” in terms of affordability; it’s not perfect, but it’s getting better</a:t>
            </a:r>
            <a:endParaRPr>
              <a:solidFill>
                <a:schemeClr val="dk1"/>
              </a:solidFill>
              <a:latin typeface="Proxima Nova"/>
              <a:ea typeface="Proxima Nova"/>
              <a:cs typeface="Proxima Nova"/>
              <a:sym typeface="Proxima Nova"/>
            </a:endParaRPr>
          </a:p>
          <a:p>
            <a:pPr indent="-317500" lvl="0" marL="457200" rtl="0" algn="l">
              <a:lnSpc>
                <a:spcPct val="115000"/>
              </a:lnSpc>
              <a:spcBef>
                <a:spcPts val="100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However, there are some Cx that we cannot expect to increase frequency or sign up for DashPass, further sizing of this audience may be required</a:t>
            </a:r>
            <a:endParaRPr>
              <a:solidFill>
                <a:schemeClr val="dk1"/>
              </a:solidFill>
              <a:latin typeface="Proxima Nova"/>
              <a:ea typeface="Proxima Nova"/>
              <a:cs typeface="Proxima Nova"/>
              <a:sym typeface="Proxima Nova"/>
            </a:endParaRPr>
          </a:p>
          <a:p>
            <a:pPr indent="-317500" lvl="0" marL="457200" rtl="0" algn="l">
              <a:lnSpc>
                <a:spcPct val="115000"/>
              </a:lnSpc>
              <a:spcBef>
                <a:spcPts val="1000"/>
              </a:spcBef>
              <a:spcAft>
                <a:spcPts val="1000"/>
              </a:spcAft>
              <a:buClr>
                <a:schemeClr val="dk1"/>
              </a:buClr>
              <a:buSzPts val="1400"/>
              <a:buFont typeface="Proxima Nova"/>
              <a:buChar char="●"/>
            </a:pPr>
            <a:r>
              <a:rPr lang="en">
                <a:solidFill>
                  <a:schemeClr val="dk1"/>
                </a:solidFill>
                <a:latin typeface="Proxima Nova"/>
                <a:ea typeface="Proxima Nova"/>
                <a:cs typeface="Proxima Nova"/>
                <a:sym typeface="Proxima Nova"/>
              </a:rPr>
              <a:t>When ordering, Cx first look at </a:t>
            </a:r>
            <a:r>
              <a:rPr lang="en">
                <a:solidFill>
                  <a:schemeClr val="dk1"/>
                </a:solidFill>
                <a:latin typeface="Proxima Nova"/>
                <a:ea typeface="Proxima Nova"/>
                <a:cs typeface="Proxima Nova"/>
                <a:sym typeface="Proxima Nova"/>
              </a:rPr>
              <a:t>cuisine/restaurant, then they look at fees. This may make communicating DashPass value more difficult depending on Cx Rx preferences and flexibility</a:t>
            </a:r>
            <a:endParaRPr>
              <a:solidFill>
                <a:schemeClr val="dk1"/>
              </a:solidFill>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1F0F6"/>
        </a:solidFill>
      </p:bgPr>
    </p:bg>
    <p:spTree>
      <p:nvGrpSpPr>
        <p:cNvPr id="313" name="Shape 313"/>
        <p:cNvGrpSpPr/>
        <p:nvPr/>
      </p:nvGrpSpPr>
      <p:grpSpPr>
        <a:xfrm>
          <a:off x="0" y="0"/>
          <a:ext cx="0" cy="0"/>
          <a:chOff x="0" y="0"/>
          <a:chExt cx="0" cy="0"/>
        </a:xfrm>
      </p:grpSpPr>
      <p:sp>
        <p:nvSpPr>
          <p:cNvPr id="314" name="Google Shape;314;p49"/>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5" name="Google Shape;315;p49"/>
          <p:cNvSpPr txBox="1"/>
          <p:nvPr/>
        </p:nvSpPr>
        <p:spPr>
          <a:xfrm>
            <a:off x="609800" y="1537775"/>
            <a:ext cx="7551600" cy="13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chemeClr val="dk1"/>
                </a:solidFill>
                <a:latin typeface="Proxima Nova"/>
                <a:ea typeface="Proxima Nova"/>
                <a:cs typeface="Proxima Nova"/>
                <a:sym typeface="Proxima Nova"/>
              </a:rPr>
              <a:t>DashPass</a:t>
            </a:r>
            <a:r>
              <a:rPr lang="en" sz="5000">
                <a:solidFill>
                  <a:schemeClr val="dk1"/>
                </a:solidFill>
                <a:latin typeface="Proxima Nova"/>
                <a:ea typeface="Proxima Nova"/>
                <a:cs typeface="Proxima Nova"/>
                <a:sym typeface="Proxima Nova"/>
              </a:rPr>
              <a:t> Perceptions</a:t>
            </a:r>
            <a:endParaRPr sz="5000">
              <a:solidFill>
                <a:schemeClr val="dk1"/>
              </a:solidFill>
              <a:latin typeface="Proxima Nova"/>
              <a:ea typeface="Proxima Nova"/>
              <a:cs typeface="Proxima Nova"/>
              <a:sym typeface="Proxima Nova"/>
            </a:endParaRPr>
          </a:p>
        </p:txBody>
      </p:sp>
      <p:grpSp>
        <p:nvGrpSpPr>
          <p:cNvPr id="316" name="Google Shape;316;p49"/>
          <p:cNvGrpSpPr/>
          <p:nvPr/>
        </p:nvGrpSpPr>
        <p:grpSpPr>
          <a:xfrm>
            <a:off x="771150" y="2835275"/>
            <a:ext cx="7698325" cy="365700"/>
            <a:chOff x="771150" y="2225675"/>
            <a:chExt cx="7698325" cy="365700"/>
          </a:xfrm>
        </p:grpSpPr>
        <p:sp>
          <p:nvSpPr>
            <p:cNvPr id="317" name="Google Shape;317;p49"/>
            <p:cNvSpPr/>
            <p:nvPr/>
          </p:nvSpPr>
          <p:spPr>
            <a:xfrm>
              <a:off x="771150" y="2313450"/>
              <a:ext cx="7601700" cy="189000"/>
            </a:xfrm>
            <a:prstGeom prst="rightArrow">
              <a:avLst>
                <a:gd fmla="val 50000" name="adj1"/>
                <a:gd fmla="val 145132" name="adj2"/>
              </a:avLst>
            </a:prstGeom>
            <a:solidFill>
              <a:srgbClr val="8888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9"/>
            <p:cNvSpPr/>
            <p:nvPr/>
          </p:nvSpPr>
          <p:spPr>
            <a:xfrm rot="5400000">
              <a:off x="8067175" y="2189075"/>
              <a:ext cx="365700" cy="438900"/>
            </a:xfrm>
            <a:prstGeom prst="triangle">
              <a:avLst>
                <a:gd fmla="val 50000" name="adj"/>
              </a:avLst>
            </a:prstGeom>
            <a:solidFill>
              <a:srgbClr val="008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 name="Google Shape;319;p49"/>
          <p:cNvSpPr/>
          <p:nvPr/>
        </p:nvSpPr>
        <p:spPr>
          <a:xfrm>
            <a:off x="529475" y="2853750"/>
            <a:ext cx="327900" cy="327600"/>
          </a:xfrm>
          <a:prstGeom prst="ellipse">
            <a:avLst/>
          </a:prstGeom>
          <a:solidFill>
            <a:srgbClr val="8888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9"/>
          <p:cNvSpPr/>
          <p:nvPr/>
        </p:nvSpPr>
        <p:spPr>
          <a:xfrm>
            <a:off x="4951058" y="2853750"/>
            <a:ext cx="327900" cy="327600"/>
          </a:xfrm>
          <a:prstGeom prst="ellipse">
            <a:avLst/>
          </a:prstGeom>
          <a:solidFill>
            <a:srgbClr val="8888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9"/>
          <p:cNvSpPr txBox="1"/>
          <p:nvPr/>
        </p:nvSpPr>
        <p:spPr>
          <a:xfrm>
            <a:off x="364450" y="3265675"/>
            <a:ext cx="1715100" cy="4002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1000"/>
              </a:spcAft>
              <a:buNone/>
            </a:pPr>
            <a:r>
              <a:rPr b="1" lang="en">
                <a:solidFill>
                  <a:srgbClr val="888888"/>
                </a:solidFill>
                <a:latin typeface="Proxima Nova"/>
                <a:ea typeface="Proxima Nova"/>
                <a:cs typeface="Proxima Nova"/>
                <a:sym typeface="Proxima Nova"/>
              </a:rPr>
              <a:t>Tries Nearby</a:t>
            </a:r>
            <a:endParaRPr>
              <a:solidFill>
                <a:srgbClr val="888888"/>
              </a:solidFill>
              <a:latin typeface="Proxima Nova"/>
              <a:ea typeface="Proxima Nova"/>
              <a:cs typeface="Proxima Nova"/>
              <a:sym typeface="Proxima Nova"/>
            </a:endParaRPr>
          </a:p>
        </p:txBody>
      </p:sp>
      <p:sp>
        <p:nvSpPr>
          <p:cNvPr id="322" name="Google Shape;322;p49"/>
          <p:cNvSpPr txBox="1"/>
          <p:nvPr/>
        </p:nvSpPr>
        <p:spPr>
          <a:xfrm>
            <a:off x="2197425" y="3330375"/>
            <a:ext cx="1657800" cy="615600"/>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1000"/>
              </a:spcAft>
              <a:buNone/>
            </a:pPr>
            <a:r>
              <a:rPr b="1" lang="en">
                <a:solidFill>
                  <a:srgbClr val="888888"/>
                </a:solidFill>
                <a:latin typeface="Proxima Nova"/>
                <a:ea typeface="Proxima Nova"/>
                <a:cs typeface="Proxima Nova"/>
                <a:sym typeface="Proxima Nova"/>
              </a:rPr>
              <a:t>Increase order frequency</a:t>
            </a:r>
            <a:endParaRPr>
              <a:solidFill>
                <a:srgbClr val="888888"/>
              </a:solidFill>
              <a:latin typeface="Proxima Nova"/>
              <a:ea typeface="Proxima Nova"/>
              <a:cs typeface="Proxima Nova"/>
              <a:sym typeface="Proxima Nova"/>
            </a:endParaRPr>
          </a:p>
        </p:txBody>
      </p:sp>
      <p:sp>
        <p:nvSpPr>
          <p:cNvPr id="323" name="Google Shape;323;p49"/>
          <p:cNvSpPr txBox="1"/>
          <p:nvPr/>
        </p:nvSpPr>
        <p:spPr>
          <a:xfrm>
            <a:off x="4480550" y="3330375"/>
            <a:ext cx="1190700" cy="400200"/>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1000"/>
              </a:spcAft>
              <a:buNone/>
            </a:pPr>
            <a:r>
              <a:rPr b="1" lang="en">
                <a:solidFill>
                  <a:srgbClr val="888888"/>
                </a:solidFill>
                <a:latin typeface="Proxima Nova"/>
                <a:ea typeface="Proxima Nova"/>
                <a:cs typeface="Proxima Nova"/>
                <a:sym typeface="Proxima Nova"/>
              </a:rPr>
              <a:t>Mx Shift</a:t>
            </a:r>
            <a:endParaRPr>
              <a:solidFill>
                <a:srgbClr val="888888"/>
              </a:solidFill>
              <a:latin typeface="Proxima Nova"/>
              <a:ea typeface="Proxima Nova"/>
              <a:cs typeface="Proxima Nova"/>
              <a:sym typeface="Proxima Nova"/>
            </a:endParaRPr>
          </a:p>
        </p:txBody>
      </p:sp>
      <p:sp>
        <p:nvSpPr>
          <p:cNvPr id="324" name="Google Shape;324;p49"/>
          <p:cNvSpPr txBox="1"/>
          <p:nvPr/>
        </p:nvSpPr>
        <p:spPr>
          <a:xfrm>
            <a:off x="6430600" y="3265675"/>
            <a:ext cx="1790400" cy="615600"/>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1000"/>
              </a:spcAft>
              <a:buNone/>
            </a:pPr>
            <a:r>
              <a:rPr b="1" lang="en">
                <a:solidFill>
                  <a:srgbClr val="00838A"/>
                </a:solidFill>
                <a:latin typeface="Proxima Nova"/>
                <a:ea typeface="Proxima Nova"/>
                <a:cs typeface="Proxima Nova"/>
                <a:sym typeface="Proxima Nova"/>
              </a:rPr>
              <a:t>Signs up for DashPass</a:t>
            </a:r>
            <a:endParaRPr>
              <a:solidFill>
                <a:srgbClr val="00838A"/>
              </a:solidFill>
              <a:latin typeface="Proxima Nova"/>
              <a:ea typeface="Proxima Nova"/>
              <a:cs typeface="Proxima Nova"/>
              <a:sym typeface="Proxima Nova"/>
            </a:endParaRPr>
          </a:p>
        </p:txBody>
      </p:sp>
      <p:sp>
        <p:nvSpPr>
          <p:cNvPr id="325" name="Google Shape;325;p49"/>
          <p:cNvSpPr/>
          <p:nvPr/>
        </p:nvSpPr>
        <p:spPr>
          <a:xfrm>
            <a:off x="7161850" y="2854325"/>
            <a:ext cx="327900" cy="327600"/>
          </a:xfrm>
          <a:prstGeom prst="ellipse">
            <a:avLst/>
          </a:prstGeom>
          <a:solidFill>
            <a:srgbClr val="008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9"/>
          <p:cNvSpPr/>
          <p:nvPr/>
        </p:nvSpPr>
        <p:spPr>
          <a:xfrm>
            <a:off x="7463950" y="2965313"/>
            <a:ext cx="723000" cy="106200"/>
          </a:xfrm>
          <a:prstGeom prst="rect">
            <a:avLst/>
          </a:prstGeom>
          <a:solidFill>
            <a:srgbClr val="008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9"/>
          <p:cNvSpPr/>
          <p:nvPr/>
        </p:nvSpPr>
        <p:spPr>
          <a:xfrm>
            <a:off x="2740267" y="2854325"/>
            <a:ext cx="327900" cy="327600"/>
          </a:xfrm>
          <a:prstGeom prst="ellipse">
            <a:avLst/>
          </a:prstGeom>
          <a:solidFill>
            <a:srgbClr val="8888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0"/>
          <p:cNvSpPr/>
          <p:nvPr/>
        </p:nvSpPr>
        <p:spPr>
          <a:xfrm>
            <a:off x="4654900" y="0"/>
            <a:ext cx="4489200" cy="5143500"/>
          </a:xfrm>
          <a:prstGeom prst="rect">
            <a:avLst/>
          </a:prstGeom>
          <a:solidFill>
            <a:srgbClr val="D1F0F6">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50"/>
          <p:cNvSpPr/>
          <p:nvPr/>
        </p:nvSpPr>
        <p:spPr>
          <a:xfrm>
            <a:off x="330928" y="3101903"/>
            <a:ext cx="333000" cy="333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p>
        </p:txBody>
      </p:sp>
      <p:sp>
        <p:nvSpPr>
          <p:cNvPr id="334" name="Google Shape;334;p50"/>
          <p:cNvSpPr txBox="1"/>
          <p:nvPr/>
        </p:nvSpPr>
        <p:spPr>
          <a:xfrm>
            <a:off x="239225" y="257925"/>
            <a:ext cx="4269600" cy="410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b="1" lang="en" sz="1900">
                <a:solidFill>
                  <a:schemeClr val="dk1"/>
                </a:solidFill>
                <a:latin typeface="Proxima Nova"/>
                <a:ea typeface="Proxima Nova"/>
                <a:cs typeface="Proxima Nova"/>
                <a:sym typeface="Proxima Nova"/>
              </a:rPr>
              <a:t>Most Cx do not know how much DashPass costs or how to describe it</a:t>
            </a:r>
            <a:endParaRPr b="1" sz="1900">
              <a:solidFill>
                <a:schemeClr val="dk1"/>
              </a:solidFill>
              <a:latin typeface="Proxima Nova"/>
              <a:ea typeface="Proxima Nova"/>
              <a:cs typeface="Proxima Nova"/>
              <a:sym typeface="Proxima Nova"/>
            </a:endParaRPr>
          </a:p>
        </p:txBody>
      </p:sp>
      <p:sp>
        <p:nvSpPr>
          <p:cNvPr id="335" name="Google Shape;335;p50"/>
          <p:cNvSpPr txBox="1"/>
          <p:nvPr/>
        </p:nvSpPr>
        <p:spPr>
          <a:xfrm>
            <a:off x="385700" y="1196175"/>
            <a:ext cx="3711300" cy="3510900"/>
          </a:xfrm>
          <a:prstGeom prst="rect">
            <a:avLst/>
          </a:prstGeom>
          <a:noFill/>
          <a:ln>
            <a:noFill/>
          </a:ln>
        </p:spPr>
        <p:txBody>
          <a:bodyPr anchorCtr="0" anchor="t" bIns="91425" lIns="91425" spcFirstLastPara="1" rIns="91425" wrap="square" tIns="91425">
            <a:spAutoFit/>
          </a:bodyPr>
          <a:lstStyle/>
          <a:p>
            <a:pPr indent="-317500" lvl="0" marL="285750" rtl="0" algn="l">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Half of Cx interviewed believed DashPass cost $20 a month</a:t>
            </a:r>
            <a:endParaRPr>
              <a:solidFill>
                <a:schemeClr val="dk1"/>
              </a:solidFill>
              <a:latin typeface="Proxima Nova"/>
              <a:ea typeface="Proxima Nova"/>
              <a:cs typeface="Proxima Nova"/>
              <a:sym typeface="Proxima Nova"/>
            </a:endParaRPr>
          </a:p>
          <a:p>
            <a:pPr indent="-317500" lvl="0" marL="285750" rtl="0" algn="l">
              <a:lnSpc>
                <a:spcPct val="115000"/>
              </a:lnSpc>
              <a:spcBef>
                <a:spcPts val="100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While s</a:t>
            </a:r>
            <a:r>
              <a:rPr lang="en">
                <a:solidFill>
                  <a:schemeClr val="dk1"/>
                </a:solidFill>
                <a:latin typeface="Proxima Nova"/>
                <a:ea typeface="Proxima Nova"/>
                <a:cs typeface="Proxima Nova"/>
                <a:sym typeface="Proxima Nova"/>
              </a:rPr>
              <a:t>ome Cx expressed interest, most did not think they would get the value out of it</a:t>
            </a:r>
            <a:endParaRPr>
              <a:solidFill>
                <a:schemeClr val="dk1"/>
              </a:solidFill>
              <a:latin typeface="Proxima Nova"/>
              <a:ea typeface="Proxima Nova"/>
              <a:cs typeface="Proxima Nova"/>
              <a:sym typeface="Proxima Nova"/>
            </a:endParaRPr>
          </a:p>
          <a:p>
            <a:pPr indent="-317500" lvl="0" marL="285750" rtl="0" algn="l">
              <a:lnSpc>
                <a:spcPct val="115000"/>
              </a:lnSpc>
              <a:spcBef>
                <a:spcPts val="100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Many Cx were unsure of the benefits of DashPass, though most knew you received discounted or free delivery fees</a:t>
            </a:r>
            <a:endParaRPr>
              <a:solidFill>
                <a:schemeClr val="dk1"/>
              </a:solidFill>
              <a:latin typeface="Proxima Nova"/>
              <a:ea typeface="Proxima Nova"/>
              <a:cs typeface="Proxima Nova"/>
              <a:sym typeface="Proxima Nova"/>
            </a:endParaRPr>
          </a:p>
          <a:p>
            <a:pPr indent="-298450" lvl="1" marL="914400" rtl="0" algn="l">
              <a:lnSpc>
                <a:spcPct val="115000"/>
              </a:lnSpc>
              <a:spcBef>
                <a:spcPts val="1000"/>
              </a:spcBef>
              <a:spcAft>
                <a:spcPts val="1000"/>
              </a:spcAft>
              <a:buClr>
                <a:schemeClr val="dk1"/>
              </a:buClr>
              <a:buSzPts val="1100"/>
              <a:buFont typeface="Proxima Nova"/>
              <a:buChar char="○"/>
            </a:pPr>
            <a:r>
              <a:rPr lang="en">
                <a:solidFill>
                  <a:schemeClr val="dk1"/>
                </a:solidFill>
                <a:latin typeface="Proxima Nova"/>
                <a:ea typeface="Proxima Nova"/>
                <a:cs typeface="Proxima Nova"/>
                <a:sym typeface="Proxima Nova"/>
              </a:rPr>
              <a:t>This was true of Cx who had never tried DashPass, those that did a trial, and those that churned from DashPass</a:t>
            </a:r>
            <a:endParaRPr>
              <a:solidFill>
                <a:schemeClr val="dk1"/>
              </a:solidFill>
              <a:latin typeface="Proxima Nova"/>
              <a:ea typeface="Proxima Nova"/>
              <a:cs typeface="Proxima Nova"/>
              <a:sym typeface="Proxima Nova"/>
            </a:endParaRPr>
          </a:p>
        </p:txBody>
      </p:sp>
      <p:sp>
        <p:nvSpPr>
          <p:cNvPr id="336" name="Google Shape;336;p50"/>
          <p:cNvSpPr/>
          <p:nvPr/>
        </p:nvSpPr>
        <p:spPr>
          <a:xfrm>
            <a:off x="5033100" y="812595"/>
            <a:ext cx="3793500" cy="1536600"/>
          </a:xfrm>
          <a:prstGeom prst="wedgeRectCallout">
            <a:avLst>
              <a:gd fmla="val -20833" name="adj1"/>
              <a:gd fmla="val 625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50"/>
          <p:cNvSpPr txBox="1"/>
          <p:nvPr/>
        </p:nvSpPr>
        <p:spPr>
          <a:xfrm>
            <a:off x="5431325" y="895375"/>
            <a:ext cx="3000000" cy="139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i="1" lang="en">
                <a:solidFill>
                  <a:schemeClr val="dk1"/>
                </a:solidFill>
                <a:latin typeface="Proxima Nova"/>
                <a:ea typeface="Proxima Nova"/>
                <a:cs typeface="Proxima Nova"/>
                <a:sym typeface="Proxima Nova"/>
              </a:rPr>
              <a:t>I don’t know if I tried it</a:t>
            </a:r>
            <a:r>
              <a:rPr i="1" lang="en">
                <a:solidFill>
                  <a:schemeClr val="dk1"/>
                </a:solidFill>
                <a:latin typeface="Proxima Nova"/>
                <a:ea typeface="Proxima Nova"/>
                <a:cs typeface="Proxima Nova"/>
                <a:sym typeface="Proxima Nova"/>
              </a:rPr>
              <a:t>, maybe I did a couple years ago…I assume it’s </a:t>
            </a:r>
            <a:r>
              <a:rPr b="1" i="1" lang="en">
                <a:solidFill>
                  <a:schemeClr val="dk1"/>
                </a:solidFill>
                <a:latin typeface="Proxima Nova"/>
                <a:ea typeface="Proxima Nova"/>
                <a:cs typeface="Proxima Nova"/>
                <a:sym typeface="Proxima Nova"/>
              </a:rPr>
              <a:t>$10-$20 a month for free or lower cost delivery charges.</a:t>
            </a:r>
            <a:r>
              <a:rPr i="1" lang="en">
                <a:solidFill>
                  <a:schemeClr val="dk1"/>
                </a:solidFill>
                <a:latin typeface="Proxima Nova"/>
                <a:ea typeface="Proxima Nova"/>
                <a:cs typeface="Proxima Nova"/>
                <a:sym typeface="Proxima Nova"/>
              </a:rPr>
              <a:t>  I think that’s essentially what it is”</a:t>
            </a:r>
            <a:endParaRPr i="1">
              <a:latin typeface="Proxima Nova"/>
              <a:ea typeface="Proxima Nova"/>
              <a:cs typeface="Proxima Nova"/>
              <a:sym typeface="Proxima Nova"/>
            </a:endParaRPr>
          </a:p>
        </p:txBody>
      </p:sp>
      <p:sp>
        <p:nvSpPr>
          <p:cNvPr id="338" name="Google Shape;338;p50"/>
          <p:cNvSpPr txBox="1"/>
          <p:nvPr/>
        </p:nvSpPr>
        <p:spPr>
          <a:xfrm>
            <a:off x="5033100" y="738977"/>
            <a:ext cx="635400" cy="9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200">
                <a:solidFill>
                  <a:srgbClr val="17A3A9"/>
                </a:solidFill>
                <a:latin typeface="Proxima Nova Extrabold"/>
                <a:ea typeface="Proxima Nova Extrabold"/>
                <a:cs typeface="Proxima Nova Extrabold"/>
                <a:sym typeface="Proxima Nova Extrabold"/>
              </a:rPr>
              <a:t>“</a:t>
            </a:r>
            <a:endParaRPr sz="5200">
              <a:solidFill>
                <a:srgbClr val="17A3A9"/>
              </a:solidFill>
              <a:latin typeface="Proxima Nova Extrabold"/>
              <a:ea typeface="Proxima Nova Extrabold"/>
              <a:cs typeface="Proxima Nova Extrabold"/>
              <a:sym typeface="Proxima Nova Extrabold"/>
            </a:endParaRPr>
          </a:p>
        </p:txBody>
      </p:sp>
      <p:pic>
        <p:nvPicPr>
          <p:cNvPr id="339" name="Google Shape;339;p50"/>
          <p:cNvPicPr preferRelativeResize="0"/>
          <p:nvPr/>
        </p:nvPicPr>
        <p:blipFill>
          <a:blip r:embed="rId3">
            <a:alphaModFix/>
          </a:blip>
          <a:stretch>
            <a:fillRect/>
          </a:stretch>
        </p:blipFill>
        <p:spPr>
          <a:xfrm>
            <a:off x="6227741" y="2708700"/>
            <a:ext cx="1789125" cy="1428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1"/>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5" name="Google Shape;345;p51"/>
          <p:cNvSpPr txBox="1"/>
          <p:nvPr/>
        </p:nvSpPr>
        <p:spPr>
          <a:xfrm>
            <a:off x="228600" y="142825"/>
            <a:ext cx="77178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dk1"/>
                </a:solidFill>
                <a:latin typeface="Proxima Nova"/>
                <a:ea typeface="Proxima Nova"/>
                <a:cs typeface="Proxima Nova"/>
                <a:sym typeface="Proxima Nova"/>
              </a:rPr>
              <a:t>Classic Cx do not fully understand the benefits of DashPass as provided on the homepage and at checkout</a:t>
            </a:r>
            <a:endParaRPr b="1" sz="1900" u="sng">
              <a:solidFill>
                <a:schemeClr val="dk1"/>
              </a:solidFill>
              <a:latin typeface="Proxima Nova"/>
              <a:ea typeface="Proxima Nova"/>
              <a:cs typeface="Proxima Nova"/>
              <a:sym typeface="Proxima Nova"/>
            </a:endParaRPr>
          </a:p>
        </p:txBody>
      </p:sp>
      <p:sp>
        <p:nvSpPr>
          <p:cNvPr id="346" name="Google Shape;346;p51"/>
          <p:cNvSpPr txBox="1"/>
          <p:nvPr/>
        </p:nvSpPr>
        <p:spPr>
          <a:xfrm>
            <a:off x="738550" y="1119600"/>
            <a:ext cx="34665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n" sz="1300">
                <a:solidFill>
                  <a:schemeClr val="dk1"/>
                </a:solidFill>
                <a:latin typeface="Proxima Nova"/>
                <a:ea typeface="Proxima Nova"/>
                <a:cs typeface="Proxima Nova"/>
                <a:sym typeface="Proxima Nova"/>
              </a:rPr>
              <a:t>As a Classic Cx, </a:t>
            </a:r>
            <a:r>
              <a:rPr b="1" lang="en" sz="1300">
                <a:solidFill>
                  <a:schemeClr val="dk1"/>
                </a:solidFill>
                <a:latin typeface="Proxima Nova"/>
                <a:ea typeface="Proxima Nova"/>
                <a:cs typeface="Proxima Nova"/>
                <a:sym typeface="Proxima Nova"/>
              </a:rPr>
              <a:t>I see the DP logo, but there is also a delivery fee</a:t>
            </a:r>
            <a:r>
              <a:rPr lang="en" sz="1300">
                <a:solidFill>
                  <a:schemeClr val="dk1"/>
                </a:solidFill>
                <a:latin typeface="Proxima Nova"/>
                <a:ea typeface="Proxima Nova"/>
                <a:cs typeface="Proxima Nova"/>
                <a:sym typeface="Proxima Nova"/>
              </a:rPr>
              <a:t>. I do not realize that the DP logo means that if I signed up for DP, the delivery fee would be removed.</a:t>
            </a:r>
            <a:endParaRPr sz="1300">
              <a:solidFill>
                <a:schemeClr val="dk1"/>
              </a:solidFill>
              <a:latin typeface="Proxima Nova"/>
              <a:ea typeface="Proxima Nova"/>
              <a:cs typeface="Proxima Nova"/>
              <a:sym typeface="Proxima Nova"/>
            </a:endParaRPr>
          </a:p>
        </p:txBody>
      </p:sp>
      <p:pic>
        <p:nvPicPr>
          <p:cNvPr id="347" name="Google Shape;347;p51"/>
          <p:cNvPicPr preferRelativeResize="0"/>
          <p:nvPr/>
        </p:nvPicPr>
        <p:blipFill rotWithShape="1">
          <a:blip r:embed="rId3">
            <a:alphaModFix/>
          </a:blip>
          <a:srcRect b="0" l="0" r="0" t="8734"/>
          <a:stretch/>
        </p:blipFill>
        <p:spPr>
          <a:xfrm>
            <a:off x="1930350" y="2104800"/>
            <a:ext cx="1181500" cy="2278100"/>
          </a:xfrm>
          <a:prstGeom prst="rect">
            <a:avLst/>
          </a:prstGeom>
          <a:noFill/>
          <a:ln>
            <a:noFill/>
          </a:ln>
        </p:spPr>
      </p:pic>
      <p:sp>
        <p:nvSpPr>
          <p:cNvPr id="348" name="Google Shape;348;p51"/>
          <p:cNvSpPr/>
          <p:nvPr/>
        </p:nvSpPr>
        <p:spPr>
          <a:xfrm>
            <a:off x="1878900" y="3570572"/>
            <a:ext cx="622800" cy="81300"/>
          </a:xfrm>
          <a:prstGeom prst="ellipse">
            <a:avLst/>
          </a:prstGeom>
          <a:noFill/>
          <a:ln cap="flat" cmpd="sng" w="9525">
            <a:solidFill>
              <a:srgbClr val="FF30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51"/>
          <p:cNvSpPr txBox="1"/>
          <p:nvPr/>
        </p:nvSpPr>
        <p:spPr>
          <a:xfrm>
            <a:off x="175925" y="4706125"/>
            <a:ext cx="3158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solidFill>
                  <a:schemeClr val="hlink"/>
                </a:solidFill>
                <a:hlinkClick r:id="rId4"/>
              </a:rPr>
              <a:t>DashPass Branding Association Research Report</a:t>
            </a:r>
            <a:endParaRPr sz="800"/>
          </a:p>
        </p:txBody>
      </p:sp>
      <p:sp>
        <p:nvSpPr>
          <p:cNvPr id="350" name="Google Shape;350;p51"/>
          <p:cNvSpPr txBox="1"/>
          <p:nvPr/>
        </p:nvSpPr>
        <p:spPr>
          <a:xfrm>
            <a:off x="4821450" y="1119600"/>
            <a:ext cx="34137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000"/>
              </a:spcAft>
              <a:buNone/>
            </a:pPr>
            <a:r>
              <a:rPr lang="en" sz="1300">
                <a:solidFill>
                  <a:schemeClr val="dk1"/>
                </a:solidFill>
                <a:latin typeface="Proxima Nova"/>
                <a:ea typeface="Proxima Nova"/>
                <a:cs typeface="Proxima Nova"/>
                <a:sym typeface="Proxima Nova"/>
              </a:rPr>
              <a:t>Classic Cx who have never used DP are </a:t>
            </a:r>
            <a:r>
              <a:rPr b="1" lang="en" sz="1300">
                <a:solidFill>
                  <a:schemeClr val="dk1"/>
                </a:solidFill>
                <a:latin typeface="Proxima Nova"/>
                <a:ea typeface="Proxima Nova"/>
                <a:cs typeface="Proxima Nova"/>
                <a:sym typeface="Proxima Nova"/>
              </a:rPr>
              <a:t>unsure what benefits they would get</a:t>
            </a:r>
            <a:r>
              <a:rPr lang="en" sz="1300">
                <a:solidFill>
                  <a:schemeClr val="dk1"/>
                </a:solidFill>
                <a:latin typeface="Proxima Nova"/>
                <a:ea typeface="Proxima Nova"/>
                <a:cs typeface="Proxima Nova"/>
                <a:sym typeface="Proxima Nova"/>
              </a:rPr>
              <a:t> with a DP subscription </a:t>
            </a:r>
            <a:r>
              <a:rPr b="1" lang="en" sz="1300">
                <a:solidFill>
                  <a:schemeClr val="dk1"/>
                </a:solidFill>
                <a:latin typeface="Proxima Nova"/>
                <a:ea typeface="Proxima Nova"/>
                <a:cs typeface="Proxima Nova"/>
                <a:sym typeface="Proxima Nova"/>
              </a:rPr>
              <a:t>when they’ve selected a $0 delivery fee Mx</a:t>
            </a:r>
            <a:r>
              <a:rPr lang="en" sz="1300">
                <a:solidFill>
                  <a:schemeClr val="dk1"/>
                </a:solidFill>
                <a:latin typeface="Proxima Nova"/>
                <a:ea typeface="Proxima Nova"/>
                <a:cs typeface="Proxima Nova"/>
                <a:sym typeface="Proxima Nova"/>
              </a:rPr>
              <a:t> (Nearby,Happy Hour)</a:t>
            </a:r>
            <a:endParaRPr sz="1300">
              <a:solidFill>
                <a:schemeClr val="dk1"/>
              </a:solidFill>
              <a:latin typeface="Proxima Nova"/>
              <a:ea typeface="Proxima Nova"/>
              <a:cs typeface="Proxima Nova"/>
              <a:sym typeface="Proxima Nova"/>
            </a:endParaRPr>
          </a:p>
        </p:txBody>
      </p:sp>
      <p:pic>
        <p:nvPicPr>
          <p:cNvPr id="351" name="Google Shape;351;p51"/>
          <p:cNvPicPr preferRelativeResize="0"/>
          <p:nvPr/>
        </p:nvPicPr>
        <p:blipFill>
          <a:blip r:embed="rId5">
            <a:alphaModFix/>
          </a:blip>
          <a:stretch>
            <a:fillRect/>
          </a:stretch>
        </p:blipFill>
        <p:spPr>
          <a:xfrm>
            <a:off x="5798600" y="2173725"/>
            <a:ext cx="1305425" cy="2209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2"/>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7" name="Google Shape;357;p52"/>
          <p:cNvSpPr txBox="1"/>
          <p:nvPr/>
        </p:nvSpPr>
        <p:spPr>
          <a:xfrm>
            <a:off x="228600" y="142825"/>
            <a:ext cx="77178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Proxima Nova"/>
                <a:ea typeface="Proxima Nova"/>
                <a:cs typeface="Proxima Nova"/>
                <a:sym typeface="Proxima Nova"/>
              </a:rPr>
              <a:t>Classic Cx can identify various DashPass upsell banners that appear in various parts of the app (when they look for it)    </a:t>
            </a:r>
            <a:endParaRPr b="1" sz="2000" u="sng">
              <a:solidFill>
                <a:schemeClr val="dk1"/>
              </a:solidFill>
              <a:latin typeface="Proxima Nova"/>
              <a:ea typeface="Proxima Nova"/>
              <a:cs typeface="Proxima Nova"/>
              <a:sym typeface="Proxima Nova"/>
            </a:endParaRPr>
          </a:p>
        </p:txBody>
      </p:sp>
      <p:pic>
        <p:nvPicPr>
          <p:cNvPr id="358" name="Google Shape;358;p52"/>
          <p:cNvPicPr preferRelativeResize="0"/>
          <p:nvPr/>
        </p:nvPicPr>
        <p:blipFill>
          <a:blip r:embed="rId3">
            <a:alphaModFix/>
          </a:blip>
          <a:stretch>
            <a:fillRect/>
          </a:stretch>
        </p:blipFill>
        <p:spPr>
          <a:xfrm>
            <a:off x="5188850" y="1275525"/>
            <a:ext cx="1471671" cy="3063451"/>
          </a:xfrm>
          <a:prstGeom prst="rect">
            <a:avLst/>
          </a:prstGeom>
          <a:noFill/>
          <a:ln>
            <a:noFill/>
          </a:ln>
        </p:spPr>
      </p:pic>
      <p:pic>
        <p:nvPicPr>
          <p:cNvPr id="359" name="Google Shape;359;p52"/>
          <p:cNvPicPr preferRelativeResize="0"/>
          <p:nvPr/>
        </p:nvPicPr>
        <p:blipFill>
          <a:blip r:embed="rId4">
            <a:alphaModFix/>
          </a:blip>
          <a:stretch>
            <a:fillRect/>
          </a:stretch>
        </p:blipFill>
        <p:spPr>
          <a:xfrm>
            <a:off x="403750" y="1121100"/>
            <a:ext cx="2761474" cy="998825"/>
          </a:xfrm>
          <a:prstGeom prst="rect">
            <a:avLst/>
          </a:prstGeom>
          <a:noFill/>
          <a:ln>
            <a:noFill/>
          </a:ln>
        </p:spPr>
      </p:pic>
      <p:pic>
        <p:nvPicPr>
          <p:cNvPr id="360" name="Google Shape;360;p52"/>
          <p:cNvPicPr preferRelativeResize="0"/>
          <p:nvPr/>
        </p:nvPicPr>
        <p:blipFill>
          <a:blip r:embed="rId5">
            <a:alphaModFix/>
          </a:blip>
          <a:stretch>
            <a:fillRect/>
          </a:stretch>
        </p:blipFill>
        <p:spPr>
          <a:xfrm>
            <a:off x="6738329" y="1275529"/>
            <a:ext cx="1471671" cy="3063446"/>
          </a:xfrm>
          <a:prstGeom prst="rect">
            <a:avLst/>
          </a:prstGeom>
          <a:noFill/>
          <a:ln>
            <a:noFill/>
          </a:ln>
        </p:spPr>
      </p:pic>
      <p:sp>
        <p:nvSpPr>
          <p:cNvPr id="361" name="Google Shape;361;p52"/>
          <p:cNvSpPr txBox="1"/>
          <p:nvPr/>
        </p:nvSpPr>
        <p:spPr>
          <a:xfrm>
            <a:off x="381000" y="2378300"/>
            <a:ext cx="4546800" cy="224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Cx rely on the text ‘DashPass’ on the banners to know that these are for DashPass rather than on the color (no consistent color).</a:t>
            </a:r>
            <a:endParaRPr sz="1200">
              <a:solidFill>
                <a:schemeClr val="dk1"/>
              </a:solidFill>
              <a:latin typeface="Proxima Nova"/>
              <a:ea typeface="Proxima Nova"/>
              <a:cs typeface="Proxima Nova"/>
              <a:sym typeface="Proxima Nova"/>
            </a:endParaRPr>
          </a:p>
          <a:p>
            <a:pPr indent="0" lvl="0" marL="0" rtl="0" algn="l">
              <a:spcBef>
                <a:spcPts val="1000"/>
              </a:spcBef>
              <a:spcAft>
                <a:spcPts val="0"/>
              </a:spcAft>
              <a:buNone/>
            </a:pPr>
            <a:r>
              <a:rPr lang="en" sz="1200">
                <a:solidFill>
                  <a:schemeClr val="dk1"/>
                </a:solidFill>
                <a:latin typeface="Proxima Nova"/>
                <a:ea typeface="Proxima Nova"/>
                <a:cs typeface="Proxima Nova"/>
                <a:sym typeface="Proxima Nova"/>
              </a:rPr>
              <a:t>Classic Cx recall having seen DP upsell banners in app, but do not recall having tapped on them.</a:t>
            </a:r>
            <a:endParaRPr sz="1200">
              <a:solidFill>
                <a:schemeClr val="dk1"/>
              </a:solidFill>
              <a:latin typeface="Proxima Nova"/>
              <a:ea typeface="Proxima Nova"/>
              <a:cs typeface="Proxima Nova"/>
              <a:sym typeface="Proxima Nova"/>
            </a:endParaRPr>
          </a:p>
          <a:p>
            <a:pPr indent="0" lvl="0" marL="0" rtl="0" algn="l">
              <a:lnSpc>
                <a:spcPct val="115000"/>
              </a:lnSpc>
              <a:spcBef>
                <a:spcPts val="1000"/>
              </a:spcBef>
              <a:spcAft>
                <a:spcPts val="0"/>
              </a:spcAft>
              <a:buClr>
                <a:schemeClr val="dk1"/>
              </a:buClr>
              <a:buSzPts val="1100"/>
              <a:buFont typeface="Arial"/>
              <a:buNone/>
            </a:pPr>
            <a:r>
              <a:rPr i="1" lang="en" sz="1000">
                <a:solidFill>
                  <a:schemeClr val="accent5"/>
                </a:solidFill>
                <a:latin typeface="Proxima Nova"/>
                <a:ea typeface="Proxima Nova"/>
                <a:cs typeface="Proxima Nova"/>
                <a:sym typeface="Proxima Nova"/>
              </a:rPr>
              <a:t>“Last time I logged in to order a few weeks ago, a big pop up showed up that said DashPass, from my memory it said you get 50% off your order, I remember seeing subscribing to DashPass and get 50% off your order, I didn’t use it at that time coz I was in a rush and didn’t look at the offer closely”. Classic Cx</a:t>
            </a:r>
            <a:endParaRPr i="1" sz="1000">
              <a:solidFill>
                <a:schemeClr val="accent5"/>
              </a:solidFill>
              <a:latin typeface="Proxima Nova"/>
              <a:ea typeface="Proxima Nova"/>
              <a:cs typeface="Proxima Nova"/>
              <a:sym typeface="Proxima Nova"/>
            </a:endParaRPr>
          </a:p>
          <a:p>
            <a:pPr indent="0" lvl="0" marL="0" rtl="0" algn="l">
              <a:spcBef>
                <a:spcPts val="0"/>
              </a:spcBef>
              <a:spcAft>
                <a:spcPts val="1000"/>
              </a:spcAft>
              <a:buNone/>
            </a:pPr>
            <a:r>
              <a:rPr lang="en" sz="1200">
                <a:solidFill>
                  <a:schemeClr val="dk1"/>
                </a:solidFill>
                <a:latin typeface="Proxima Nova"/>
                <a:ea typeface="Proxima Nova"/>
                <a:cs typeface="Proxima Nova"/>
                <a:sym typeface="Proxima Nova"/>
              </a:rPr>
              <a:t>  </a:t>
            </a:r>
            <a:endParaRPr sz="1200">
              <a:solidFill>
                <a:schemeClr val="dk1"/>
              </a:solidFill>
              <a:latin typeface="Proxima Nova"/>
              <a:ea typeface="Proxima Nova"/>
              <a:cs typeface="Proxima Nova"/>
              <a:sym typeface="Proxima Nova"/>
            </a:endParaRPr>
          </a:p>
        </p:txBody>
      </p:sp>
      <p:sp>
        <p:nvSpPr>
          <p:cNvPr id="362" name="Google Shape;362;p52"/>
          <p:cNvSpPr txBox="1"/>
          <p:nvPr/>
        </p:nvSpPr>
        <p:spPr>
          <a:xfrm>
            <a:off x="243750" y="4694525"/>
            <a:ext cx="3158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solidFill>
                  <a:schemeClr val="hlink"/>
                </a:solidFill>
                <a:hlinkClick r:id="rId6"/>
              </a:rPr>
              <a:t>DashPass Branding Association Research Report</a:t>
            </a:r>
            <a:endParaRPr sz="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3"/>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8" name="Google Shape;368;p53"/>
          <p:cNvSpPr txBox="1"/>
          <p:nvPr/>
        </p:nvSpPr>
        <p:spPr>
          <a:xfrm>
            <a:off x="228600" y="295225"/>
            <a:ext cx="77178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Proxima Nova"/>
                <a:ea typeface="Proxima Nova"/>
                <a:cs typeface="Proxima Nova"/>
                <a:sym typeface="Proxima Nova"/>
              </a:rPr>
              <a:t>Nearby Cx feel that once a week is the minimum requirement to recognize value from DashPass </a:t>
            </a:r>
            <a:endParaRPr b="1" sz="2000" u="sng">
              <a:solidFill>
                <a:schemeClr val="dk1"/>
              </a:solidFill>
              <a:latin typeface="Proxima Nova"/>
              <a:ea typeface="Proxima Nova"/>
              <a:cs typeface="Proxima Nova"/>
              <a:sym typeface="Proxima Nova"/>
            </a:endParaRPr>
          </a:p>
        </p:txBody>
      </p:sp>
      <p:sp>
        <p:nvSpPr>
          <p:cNvPr id="369" name="Google Shape;369;p53"/>
          <p:cNvSpPr txBox="1"/>
          <p:nvPr/>
        </p:nvSpPr>
        <p:spPr>
          <a:xfrm>
            <a:off x="228600" y="1337925"/>
            <a:ext cx="82116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
                <a:solidFill>
                  <a:schemeClr val="dk1"/>
                </a:solidFill>
                <a:latin typeface="Proxima Nova"/>
                <a:ea typeface="Proxima Nova"/>
                <a:cs typeface="Proxima Nova"/>
                <a:sym typeface="Proxima Nova"/>
              </a:rPr>
              <a:t>However, there is some hesitation and they feel 2-3 times a week is the real threshold.  Additionally some Cx indicated they need a longer trial </a:t>
            </a:r>
            <a:r>
              <a:rPr lang="en">
                <a:solidFill>
                  <a:schemeClr val="dk1"/>
                </a:solidFill>
                <a:latin typeface="Proxima Nova"/>
                <a:ea typeface="Proxima Nova"/>
                <a:cs typeface="Proxima Nova"/>
                <a:sym typeface="Proxima Nova"/>
              </a:rPr>
              <a:t>period</a:t>
            </a:r>
            <a:r>
              <a:rPr lang="en">
                <a:solidFill>
                  <a:schemeClr val="dk1"/>
                </a:solidFill>
                <a:latin typeface="Proxima Nova"/>
                <a:ea typeface="Proxima Nova"/>
                <a:cs typeface="Proxima Nova"/>
                <a:sym typeface="Proxima Nova"/>
              </a:rPr>
              <a:t> to understand the savings available to them.</a:t>
            </a:r>
            <a:endParaRPr>
              <a:latin typeface="Proxima Nova"/>
              <a:ea typeface="Proxima Nova"/>
              <a:cs typeface="Proxima Nova"/>
              <a:sym typeface="Proxima Nova"/>
            </a:endParaRPr>
          </a:p>
        </p:txBody>
      </p:sp>
      <p:pic>
        <p:nvPicPr>
          <p:cNvPr id="370" name="Google Shape;370;p53"/>
          <p:cNvPicPr preferRelativeResize="0"/>
          <p:nvPr/>
        </p:nvPicPr>
        <p:blipFill>
          <a:blip r:embed="rId3">
            <a:alphaModFix/>
          </a:blip>
          <a:stretch>
            <a:fillRect/>
          </a:stretch>
        </p:blipFill>
        <p:spPr>
          <a:xfrm>
            <a:off x="3313386" y="2246825"/>
            <a:ext cx="2724196" cy="1745201"/>
          </a:xfrm>
          <a:prstGeom prst="rect">
            <a:avLst/>
          </a:prstGeom>
          <a:noFill/>
          <a:ln>
            <a:noFill/>
          </a:ln>
        </p:spPr>
      </p:pic>
      <p:sp>
        <p:nvSpPr>
          <p:cNvPr id="371" name="Google Shape;371;p53"/>
          <p:cNvSpPr txBox="1"/>
          <p:nvPr/>
        </p:nvSpPr>
        <p:spPr>
          <a:xfrm>
            <a:off x="6482125" y="2575075"/>
            <a:ext cx="2482500" cy="108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i="1" lang="en" sz="1200">
                <a:solidFill>
                  <a:schemeClr val="dk1"/>
                </a:solidFill>
                <a:latin typeface="Proxima Nova"/>
                <a:ea typeface="Proxima Nova"/>
                <a:cs typeface="Proxima Nova"/>
                <a:sym typeface="Proxima Nova"/>
              </a:rPr>
              <a:t>If you could tell me I’d save $5 an order, or $20 in a month that would sell me on it” </a:t>
            </a:r>
            <a:endParaRPr i="1" sz="1200">
              <a:solidFill>
                <a:schemeClr val="dk1"/>
              </a:solidFill>
              <a:latin typeface="Proxima Nova"/>
              <a:ea typeface="Proxima Nova"/>
              <a:cs typeface="Proxima Nova"/>
              <a:sym typeface="Proxima Nova"/>
            </a:endParaRPr>
          </a:p>
          <a:p>
            <a:pPr indent="0" lvl="0" marL="0" rtl="0" algn="l">
              <a:lnSpc>
                <a:spcPct val="115000"/>
              </a:lnSpc>
              <a:spcBef>
                <a:spcPts val="1000"/>
              </a:spcBef>
              <a:spcAft>
                <a:spcPts val="1000"/>
              </a:spcAft>
              <a:buNone/>
            </a:pPr>
            <a:r>
              <a:rPr i="1" lang="en" sz="900">
                <a:solidFill>
                  <a:schemeClr val="dk1"/>
                </a:solidFill>
                <a:latin typeface="Proxima Nova"/>
                <a:ea typeface="Proxima Nova"/>
                <a:cs typeface="Proxima Nova"/>
                <a:sym typeface="Proxima Nova"/>
              </a:rPr>
              <a:t>- MxShift user who orders 1-2 times per week</a:t>
            </a:r>
            <a:endParaRPr i="1" sz="900">
              <a:latin typeface="Proxima Nova"/>
              <a:ea typeface="Proxima Nova"/>
              <a:cs typeface="Proxima Nova"/>
              <a:sym typeface="Proxima Nova"/>
            </a:endParaRPr>
          </a:p>
        </p:txBody>
      </p:sp>
      <p:sp>
        <p:nvSpPr>
          <p:cNvPr id="372" name="Google Shape;372;p53"/>
          <p:cNvSpPr txBox="1"/>
          <p:nvPr/>
        </p:nvSpPr>
        <p:spPr>
          <a:xfrm>
            <a:off x="228600" y="2348025"/>
            <a:ext cx="2872800" cy="164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 sz="1200">
                <a:solidFill>
                  <a:schemeClr val="dk1"/>
                </a:solidFill>
                <a:latin typeface="Proxima Nova"/>
                <a:ea typeface="Proxima Nova"/>
                <a:cs typeface="Proxima Nova"/>
                <a:sym typeface="Proxima Nova"/>
              </a:rPr>
              <a:t>Cx </a:t>
            </a:r>
            <a:r>
              <a:rPr b="1" lang="en" sz="1200">
                <a:solidFill>
                  <a:schemeClr val="dk1"/>
                </a:solidFill>
                <a:latin typeface="Proxima Nova"/>
                <a:ea typeface="Proxima Nova"/>
                <a:cs typeface="Proxima Nova"/>
                <a:sym typeface="Proxima Nova"/>
              </a:rPr>
              <a:t>struggle with the “mental math” </a:t>
            </a:r>
            <a:r>
              <a:rPr lang="en" sz="1200">
                <a:solidFill>
                  <a:schemeClr val="dk1"/>
                </a:solidFill>
                <a:latin typeface="Proxima Nova"/>
                <a:ea typeface="Proxima Nova"/>
                <a:cs typeface="Proxima Nova"/>
                <a:sym typeface="Proxima Nova"/>
              </a:rPr>
              <a:t>required to calculate value.  They often state they need </a:t>
            </a:r>
            <a:r>
              <a:rPr b="1" lang="en" sz="1200">
                <a:solidFill>
                  <a:schemeClr val="dk1"/>
                </a:solidFill>
                <a:latin typeface="Proxima Nova"/>
                <a:ea typeface="Proxima Nova"/>
                <a:cs typeface="Proxima Nova"/>
                <a:sym typeface="Proxima Nova"/>
              </a:rPr>
              <a:t>at least $15 in savings per month or $4-$5 saved per order</a:t>
            </a:r>
            <a:r>
              <a:rPr lang="en" sz="1200">
                <a:solidFill>
                  <a:schemeClr val="dk1"/>
                </a:solidFill>
                <a:latin typeface="Proxima Nova"/>
                <a:ea typeface="Proxima Nova"/>
                <a:cs typeface="Proxima Nova"/>
                <a:sym typeface="Proxima Nova"/>
              </a:rPr>
              <a:t>.  While this works out to about once a week for most Cx,</a:t>
            </a:r>
            <a:r>
              <a:rPr b="1" i="1" lang="en" sz="1200">
                <a:solidFill>
                  <a:schemeClr val="dk1"/>
                </a:solidFill>
                <a:latin typeface="Proxima Nova"/>
                <a:ea typeface="Proxima Nova"/>
                <a:cs typeface="Proxima Nova"/>
                <a:sym typeface="Proxima Nova"/>
              </a:rPr>
              <a:t> </a:t>
            </a:r>
            <a:r>
              <a:rPr b="1" lang="en" sz="1200">
                <a:solidFill>
                  <a:schemeClr val="dk1"/>
                </a:solidFill>
                <a:latin typeface="Proxima Nova"/>
                <a:ea typeface="Proxima Nova"/>
                <a:cs typeface="Proxima Nova"/>
                <a:sym typeface="Proxima Nova"/>
              </a:rPr>
              <a:t>it still doesn’t </a:t>
            </a:r>
            <a:r>
              <a:rPr b="1" i="1" lang="en" sz="1200">
                <a:solidFill>
                  <a:schemeClr val="dk1"/>
                </a:solidFill>
                <a:latin typeface="Proxima Nova"/>
                <a:ea typeface="Proxima Nova"/>
                <a:cs typeface="Proxima Nova"/>
                <a:sym typeface="Proxima Nova"/>
              </a:rPr>
              <a:t>feel </a:t>
            </a:r>
            <a:r>
              <a:rPr b="1" lang="en" sz="1200">
                <a:solidFill>
                  <a:schemeClr val="dk1"/>
                </a:solidFill>
                <a:latin typeface="Proxima Nova"/>
                <a:ea typeface="Proxima Nova"/>
                <a:cs typeface="Proxima Nova"/>
                <a:sym typeface="Proxima Nova"/>
              </a:rPr>
              <a:t>like enough.</a:t>
            </a:r>
            <a:endParaRPr b="1" sz="1200">
              <a:latin typeface="Proxima Nova"/>
              <a:ea typeface="Proxima Nova"/>
              <a:cs typeface="Proxima Nova"/>
              <a:sym typeface="Proxima Nova"/>
            </a:endParaRPr>
          </a:p>
        </p:txBody>
      </p:sp>
      <p:sp>
        <p:nvSpPr>
          <p:cNvPr id="373" name="Google Shape;373;p53"/>
          <p:cNvSpPr txBox="1"/>
          <p:nvPr/>
        </p:nvSpPr>
        <p:spPr>
          <a:xfrm>
            <a:off x="6128050" y="2347802"/>
            <a:ext cx="635400" cy="9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200">
                <a:solidFill>
                  <a:srgbClr val="17A3A9"/>
                </a:solidFill>
                <a:latin typeface="Proxima Nova Extrabold"/>
                <a:ea typeface="Proxima Nova Extrabold"/>
                <a:cs typeface="Proxima Nova Extrabold"/>
                <a:sym typeface="Proxima Nova Extrabold"/>
              </a:rPr>
              <a:t>“</a:t>
            </a:r>
            <a:endParaRPr sz="5200">
              <a:solidFill>
                <a:srgbClr val="17A3A9"/>
              </a:solidFill>
              <a:latin typeface="Proxima Nova Extrabold"/>
              <a:ea typeface="Proxima Nova Extrabold"/>
              <a:cs typeface="Proxima Nova Extrabold"/>
              <a:sym typeface="Proxima Nova Extra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4"/>
          <p:cNvSpPr txBox="1"/>
          <p:nvPr>
            <p:ph idx="12" type="sldNum"/>
          </p:nvPr>
        </p:nvSpPr>
        <p:spPr>
          <a:xfrm>
            <a:off x="7946258" y="48156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9" name="Google Shape;379;p54"/>
          <p:cNvSpPr txBox="1"/>
          <p:nvPr/>
        </p:nvSpPr>
        <p:spPr>
          <a:xfrm>
            <a:off x="218950" y="1169100"/>
            <a:ext cx="72876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505050"/>
                </a:solidFill>
                <a:latin typeface="Proxima Nova"/>
                <a:ea typeface="Proxima Nova"/>
                <a:cs typeface="Proxima Nova"/>
                <a:sym typeface="Proxima Nova"/>
              </a:rPr>
              <a:t>Reasons why first signed up for DashPass </a:t>
            </a:r>
            <a:endParaRPr b="1" sz="1800">
              <a:solidFill>
                <a:srgbClr val="505050"/>
              </a:solidFill>
              <a:latin typeface="Proxima Nova"/>
              <a:ea typeface="Proxima Nova"/>
              <a:cs typeface="Proxima Nova"/>
              <a:sym typeface="Proxima Nova"/>
            </a:endParaRPr>
          </a:p>
        </p:txBody>
      </p:sp>
      <p:pic>
        <p:nvPicPr>
          <p:cNvPr id="380" name="Google Shape;380;p54"/>
          <p:cNvPicPr preferRelativeResize="0"/>
          <p:nvPr/>
        </p:nvPicPr>
        <p:blipFill>
          <a:blip r:embed="rId3">
            <a:alphaModFix/>
          </a:blip>
          <a:stretch>
            <a:fillRect/>
          </a:stretch>
        </p:blipFill>
        <p:spPr>
          <a:xfrm>
            <a:off x="161775" y="1537300"/>
            <a:ext cx="4893225" cy="3490500"/>
          </a:xfrm>
          <a:prstGeom prst="rect">
            <a:avLst/>
          </a:prstGeom>
          <a:noFill/>
          <a:ln>
            <a:noFill/>
          </a:ln>
        </p:spPr>
      </p:pic>
      <p:graphicFrame>
        <p:nvGraphicFramePr>
          <p:cNvPr id="381" name="Google Shape;381;p54"/>
          <p:cNvGraphicFramePr/>
          <p:nvPr/>
        </p:nvGraphicFramePr>
        <p:xfrm>
          <a:off x="124100" y="1000400"/>
          <a:ext cx="3000000" cy="3000000"/>
        </p:xfrm>
        <a:graphic>
          <a:graphicData uri="http://schemas.openxmlformats.org/drawingml/2006/table">
            <a:tbl>
              <a:tblPr>
                <a:noFill/>
                <a:tableStyleId>{9F7F70D7-B8AF-4DE7-A1F0-880ED5E1AF68}</a:tableStyleId>
              </a:tblPr>
              <a:tblGrid>
                <a:gridCol w="4995800"/>
                <a:gridCol w="464375"/>
                <a:gridCol w="464375"/>
                <a:gridCol w="464375"/>
                <a:gridCol w="464375"/>
                <a:gridCol w="464375"/>
                <a:gridCol w="464375"/>
                <a:gridCol w="464375"/>
                <a:gridCol w="464375"/>
              </a:tblGrid>
              <a:tr h="746575">
                <a:tc>
                  <a:txBody>
                    <a:bodyPr/>
                    <a:lstStyle/>
                    <a:p>
                      <a:pPr indent="0" lvl="0" marL="0" rtl="0" algn="l">
                        <a:lnSpc>
                          <a:spcPct val="115000"/>
                        </a:lnSpc>
                        <a:spcBef>
                          <a:spcPts val="0"/>
                        </a:spcBef>
                        <a:spcAft>
                          <a:spcPts val="0"/>
                        </a:spcAft>
                        <a:buNone/>
                      </a:pPr>
                      <a:r>
                        <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chemeClr val="lt1"/>
                          </a:solidFill>
                          <a:latin typeface="Proxima Nova"/>
                          <a:ea typeface="Proxima Nova"/>
                          <a:cs typeface="Proxima Nova"/>
                          <a:sym typeface="Proxima Nova"/>
                        </a:rPr>
                        <a:t>Power Cx</a:t>
                      </a:r>
                      <a:endParaRPr b="1" sz="800">
                        <a:solidFill>
                          <a:schemeClr val="lt1"/>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5"/>
                    </a:solidFill>
                  </a:tcPr>
                </a:tc>
                <a:tc>
                  <a:txBody>
                    <a:bodyPr/>
                    <a:lstStyle/>
                    <a:p>
                      <a:pPr indent="0" lvl="0" marL="0" rtl="0" algn="ctr">
                        <a:lnSpc>
                          <a:spcPct val="115000"/>
                        </a:lnSpc>
                        <a:spcBef>
                          <a:spcPts val="0"/>
                        </a:spcBef>
                        <a:spcAft>
                          <a:spcPts val="0"/>
                        </a:spcAft>
                        <a:buNone/>
                      </a:pPr>
                      <a:r>
                        <a:rPr b="1" lang="en" sz="800">
                          <a:solidFill>
                            <a:schemeClr val="lt1"/>
                          </a:solidFill>
                          <a:latin typeface="Proxima Nova"/>
                          <a:ea typeface="Proxima Nova"/>
                          <a:cs typeface="Proxima Nova"/>
                          <a:sym typeface="Proxima Nova"/>
                        </a:rPr>
                        <a:t>Habit Cx</a:t>
                      </a:r>
                      <a:endParaRPr b="1" sz="800">
                        <a:solidFill>
                          <a:schemeClr val="lt1"/>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5"/>
                    </a:solidFill>
                  </a:tcPr>
                </a:tc>
                <a:tc>
                  <a:txBody>
                    <a:bodyPr/>
                    <a:lstStyle/>
                    <a:p>
                      <a:pPr indent="0" lvl="0" marL="0" rtl="0" algn="ctr">
                        <a:lnSpc>
                          <a:spcPct val="115000"/>
                        </a:lnSpc>
                        <a:spcBef>
                          <a:spcPts val="0"/>
                        </a:spcBef>
                        <a:spcAft>
                          <a:spcPts val="0"/>
                        </a:spcAft>
                        <a:buNone/>
                      </a:pPr>
                      <a:r>
                        <a:rPr b="1" lang="en" sz="800">
                          <a:solidFill>
                            <a:schemeClr val="lt1"/>
                          </a:solidFill>
                          <a:latin typeface="Proxima Nova"/>
                          <a:ea typeface="Proxima Nova"/>
                          <a:cs typeface="Proxima Nova"/>
                          <a:sym typeface="Proxima Nova"/>
                        </a:rPr>
                        <a:t>Core Net Saver</a:t>
                      </a:r>
                      <a:endParaRPr b="1" sz="800">
                        <a:solidFill>
                          <a:schemeClr val="lt1"/>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5"/>
                    </a:solidFill>
                  </a:tcPr>
                </a:tc>
                <a:tc>
                  <a:txBody>
                    <a:bodyPr/>
                    <a:lstStyle/>
                    <a:p>
                      <a:pPr indent="0" lvl="0" marL="0" rtl="0" algn="ctr">
                        <a:lnSpc>
                          <a:spcPct val="115000"/>
                        </a:lnSpc>
                        <a:spcBef>
                          <a:spcPts val="0"/>
                        </a:spcBef>
                        <a:spcAft>
                          <a:spcPts val="0"/>
                        </a:spcAft>
                        <a:buNone/>
                      </a:pPr>
                      <a:r>
                        <a:rPr b="1" lang="en" sz="800">
                          <a:latin typeface="Proxima Nova"/>
                          <a:ea typeface="Proxima Nova"/>
                          <a:cs typeface="Proxima Nova"/>
                          <a:sym typeface="Proxima Nova"/>
                        </a:rPr>
                        <a:t>Low Net Saver</a:t>
                      </a:r>
                      <a:endParaRPr b="1"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838A">
                        <a:alpha val="41670"/>
                      </a:srgbClr>
                    </a:solidFill>
                  </a:tcPr>
                </a:tc>
                <a:tc>
                  <a:txBody>
                    <a:bodyPr/>
                    <a:lstStyle/>
                    <a:p>
                      <a:pPr indent="0" lvl="0" marL="0" rtl="0" algn="ctr">
                        <a:lnSpc>
                          <a:spcPct val="115000"/>
                        </a:lnSpc>
                        <a:spcBef>
                          <a:spcPts val="0"/>
                        </a:spcBef>
                        <a:spcAft>
                          <a:spcPts val="0"/>
                        </a:spcAft>
                        <a:buNone/>
                      </a:pPr>
                      <a:r>
                        <a:rPr b="1" lang="en" sz="800">
                          <a:latin typeface="Proxima Nova"/>
                          <a:ea typeface="Proxima Nova"/>
                          <a:cs typeface="Proxima Nova"/>
                          <a:sym typeface="Proxima Nova"/>
                        </a:rPr>
                        <a:t>Net Loser</a:t>
                      </a:r>
                      <a:endParaRPr b="1"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838A">
                        <a:alpha val="41670"/>
                      </a:srgbClr>
                    </a:solidFill>
                  </a:tcPr>
                </a:tc>
                <a:tc>
                  <a:txBody>
                    <a:bodyPr/>
                    <a:lstStyle/>
                    <a:p>
                      <a:pPr indent="0" lvl="0" marL="0" rtl="0" algn="ctr">
                        <a:lnSpc>
                          <a:spcPct val="115000"/>
                        </a:lnSpc>
                        <a:spcBef>
                          <a:spcPts val="0"/>
                        </a:spcBef>
                        <a:spcAft>
                          <a:spcPts val="0"/>
                        </a:spcAft>
                        <a:buNone/>
                      </a:pPr>
                      <a:r>
                        <a:rPr b="1" lang="en" sz="800">
                          <a:latin typeface="Proxima Nova"/>
                          <a:ea typeface="Proxima Nova"/>
                          <a:cs typeface="Proxima Nova"/>
                          <a:sym typeface="Proxima Nova"/>
                        </a:rPr>
                        <a:t>Dormant Cx</a:t>
                      </a:r>
                      <a:endParaRPr b="1"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838A">
                        <a:alpha val="41670"/>
                      </a:srgbClr>
                    </a:solidFill>
                  </a:tcPr>
                </a:tc>
                <a:tc>
                  <a:txBody>
                    <a:bodyPr/>
                    <a:lstStyle/>
                    <a:p>
                      <a:pPr indent="0" lvl="0" marL="0" rtl="0" algn="ctr">
                        <a:lnSpc>
                          <a:spcPct val="115000"/>
                        </a:lnSpc>
                        <a:spcBef>
                          <a:spcPts val="0"/>
                        </a:spcBef>
                        <a:spcAft>
                          <a:spcPts val="0"/>
                        </a:spcAft>
                        <a:buNone/>
                      </a:pPr>
                      <a:r>
                        <a:rPr b="1" lang="en" sz="800">
                          <a:latin typeface="Proxima Nova"/>
                          <a:ea typeface="Proxima Nova"/>
                          <a:cs typeface="Proxima Nova"/>
                          <a:sym typeface="Proxima Nova"/>
                        </a:rPr>
                        <a:t>Early Paid Subs</a:t>
                      </a:r>
                      <a:endParaRPr b="1"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1F0F6">
                        <a:alpha val="62690"/>
                      </a:srgbClr>
                    </a:solidFill>
                  </a:tcPr>
                </a:tc>
                <a:tc>
                  <a:txBody>
                    <a:bodyPr/>
                    <a:lstStyle/>
                    <a:p>
                      <a:pPr indent="0" lvl="0" marL="0" rtl="0" algn="ctr">
                        <a:lnSpc>
                          <a:spcPct val="115000"/>
                        </a:lnSpc>
                        <a:spcBef>
                          <a:spcPts val="0"/>
                        </a:spcBef>
                        <a:spcAft>
                          <a:spcPts val="0"/>
                        </a:spcAft>
                        <a:buNone/>
                      </a:pPr>
                      <a:r>
                        <a:rPr b="1" lang="en" sz="800">
                          <a:latin typeface="Proxima Nova"/>
                          <a:ea typeface="Proxima Nova"/>
                          <a:cs typeface="Proxima Nova"/>
                          <a:sym typeface="Proxima Nova"/>
                        </a:rPr>
                        <a:t>Trial Cx</a:t>
                      </a:r>
                      <a:endParaRPr b="1"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1F0F6">
                        <a:alpha val="62690"/>
                      </a:srgbClr>
                    </a:solidFill>
                  </a:tcPr>
                </a:tc>
              </a:tr>
              <a:tr h="322075">
                <a:tc>
                  <a:txBody>
                    <a:bodyPr/>
                    <a:lstStyle/>
                    <a:p>
                      <a:pPr indent="0" lvl="0" marL="0" rtl="0" algn="r">
                        <a:lnSpc>
                          <a:spcPct val="115000"/>
                        </a:lnSpc>
                        <a:spcBef>
                          <a:spcPts val="0"/>
                        </a:spcBef>
                        <a:spcAft>
                          <a:spcPts val="0"/>
                        </a:spcAft>
                        <a:buNone/>
                      </a:pPr>
                      <a:r>
                        <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63%</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64%</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64%</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63%</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63%</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56%</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57%</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FF0000"/>
                          </a:solidFill>
                          <a:latin typeface="Proxima Nova"/>
                          <a:ea typeface="Proxima Nova"/>
                          <a:cs typeface="Proxima Nova"/>
                          <a:sym typeface="Proxima Nova"/>
                        </a:rPr>
                        <a:t>50%↓</a:t>
                      </a:r>
                      <a:endParaRPr b="1" sz="800">
                        <a:solidFill>
                          <a:srgbClr val="FF0000"/>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2075">
                <a:tc>
                  <a:txBody>
                    <a:bodyPr/>
                    <a:lstStyle/>
                    <a:p>
                      <a:pPr indent="0" lvl="0" marL="0" rtl="0" algn="r">
                        <a:lnSpc>
                          <a:spcPct val="115000"/>
                        </a:lnSpc>
                        <a:spcBef>
                          <a:spcPts val="0"/>
                        </a:spcBef>
                        <a:spcAft>
                          <a:spcPts val="0"/>
                        </a:spcAft>
                        <a:buNone/>
                      </a:pPr>
                      <a:r>
                        <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8761D"/>
                          </a:solidFill>
                          <a:latin typeface="Proxima Nova"/>
                          <a:ea typeface="Proxima Nova"/>
                          <a:cs typeface="Proxima Nova"/>
                          <a:sym typeface="Proxima Nova"/>
                        </a:rPr>
                        <a:t>70%↑</a:t>
                      </a:r>
                      <a:endParaRPr b="1" sz="800">
                        <a:solidFill>
                          <a:srgbClr val="38761D"/>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8761D"/>
                          </a:solidFill>
                          <a:latin typeface="Proxima Nova"/>
                          <a:ea typeface="Proxima Nova"/>
                          <a:cs typeface="Proxima Nova"/>
                          <a:sym typeface="Proxima Nova"/>
                        </a:rPr>
                        <a:t>57%↑</a:t>
                      </a:r>
                      <a:endParaRPr b="1" sz="800">
                        <a:solidFill>
                          <a:srgbClr val="38761D"/>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8761D"/>
                          </a:solidFill>
                          <a:latin typeface="Proxima Nova"/>
                          <a:ea typeface="Proxima Nova"/>
                          <a:cs typeface="Proxima Nova"/>
                          <a:sym typeface="Proxima Nova"/>
                        </a:rPr>
                        <a:t>62%↑</a:t>
                      </a:r>
                      <a:endParaRPr b="1" sz="800">
                        <a:solidFill>
                          <a:srgbClr val="38761D"/>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50%</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44%</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40%</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42%</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FF0000"/>
                          </a:solidFill>
                          <a:latin typeface="Proxima Nova"/>
                          <a:ea typeface="Proxima Nova"/>
                          <a:cs typeface="Proxima Nova"/>
                          <a:sym typeface="Proxima Nova"/>
                        </a:rPr>
                        <a:t>30%↓</a:t>
                      </a:r>
                      <a:endParaRPr b="1" sz="800">
                        <a:solidFill>
                          <a:srgbClr val="FF0000"/>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2075">
                <a:tc>
                  <a:txBody>
                    <a:bodyPr/>
                    <a:lstStyle/>
                    <a:p>
                      <a:pPr indent="0" lvl="0" marL="0" rtl="0" algn="r">
                        <a:lnSpc>
                          <a:spcPct val="115000"/>
                        </a:lnSpc>
                        <a:spcBef>
                          <a:spcPts val="0"/>
                        </a:spcBef>
                        <a:spcAft>
                          <a:spcPts val="0"/>
                        </a:spcAft>
                        <a:buNone/>
                      </a:pPr>
                      <a:r>
                        <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45%</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8761D"/>
                          </a:solidFill>
                          <a:latin typeface="Proxima Nova"/>
                          <a:ea typeface="Proxima Nova"/>
                          <a:cs typeface="Proxima Nova"/>
                          <a:sym typeface="Proxima Nova"/>
                        </a:rPr>
                        <a:t>50%↑</a:t>
                      </a:r>
                      <a:endParaRPr b="1" sz="800">
                        <a:solidFill>
                          <a:srgbClr val="38761D"/>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44%</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43%</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43%</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47%</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40%</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39%</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2075">
                <a:tc>
                  <a:txBody>
                    <a:bodyPr/>
                    <a:lstStyle/>
                    <a:p>
                      <a:pPr indent="0" lvl="0" marL="0" rtl="0" algn="r">
                        <a:lnSpc>
                          <a:spcPct val="115000"/>
                        </a:lnSpc>
                        <a:spcBef>
                          <a:spcPts val="0"/>
                        </a:spcBef>
                        <a:spcAft>
                          <a:spcPts val="0"/>
                        </a:spcAft>
                        <a:buNone/>
                      </a:pPr>
                      <a:r>
                        <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19%</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22%</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19%</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26%</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21%</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25%</a:t>
                      </a:r>
                      <a:endParaRPr sz="800">
                        <a:solidFill>
                          <a:schemeClr val="dk1"/>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chemeClr val="dk1"/>
                          </a:solidFill>
                          <a:latin typeface="Proxima Nova"/>
                          <a:ea typeface="Proxima Nova"/>
                          <a:cs typeface="Proxima Nova"/>
                          <a:sym typeface="Proxima Nova"/>
                        </a:rPr>
                        <a:t>33%</a:t>
                      </a:r>
                      <a:endParaRPr sz="800">
                        <a:solidFill>
                          <a:schemeClr val="dk1"/>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8761D"/>
                          </a:solidFill>
                          <a:latin typeface="Proxima Nova"/>
                          <a:ea typeface="Proxima Nova"/>
                          <a:cs typeface="Proxima Nova"/>
                          <a:sym typeface="Proxima Nova"/>
                        </a:rPr>
                        <a:t>57%↑</a:t>
                      </a:r>
                      <a:endParaRPr b="1" sz="800">
                        <a:solidFill>
                          <a:srgbClr val="38761D"/>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2075">
                <a:tc>
                  <a:txBody>
                    <a:bodyPr/>
                    <a:lstStyle/>
                    <a:p>
                      <a:pPr indent="0" lvl="0" marL="0" rtl="0" algn="r">
                        <a:lnSpc>
                          <a:spcPct val="115000"/>
                        </a:lnSpc>
                        <a:spcBef>
                          <a:spcPts val="0"/>
                        </a:spcBef>
                        <a:spcAft>
                          <a:spcPts val="0"/>
                        </a:spcAft>
                        <a:buNone/>
                      </a:pPr>
                      <a:r>
                        <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8761D"/>
                          </a:solidFill>
                          <a:latin typeface="Proxima Nova"/>
                          <a:ea typeface="Proxima Nova"/>
                          <a:cs typeface="Proxima Nova"/>
                          <a:sym typeface="Proxima Nova"/>
                        </a:rPr>
                        <a:t>30%↑</a:t>
                      </a:r>
                      <a:endParaRPr b="1" sz="800">
                        <a:solidFill>
                          <a:srgbClr val="38761D"/>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27%</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21%</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21%</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21%</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17%</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18%</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19%</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2075">
                <a:tc>
                  <a:txBody>
                    <a:bodyPr/>
                    <a:lstStyle/>
                    <a:p>
                      <a:pPr indent="0" lvl="0" marL="0" rtl="0" algn="r">
                        <a:lnSpc>
                          <a:spcPct val="115000"/>
                        </a:lnSpc>
                        <a:spcBef>
                          <a:spcPts val="0"/>
                        </a:spcBef>
                        <a:spcAft>
                          <a:spcPts val="0"/>
                        </a:spcAft>
                        <a:buNone/>
                      </a:pPr>
                      <a:r>
                        <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16%</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15%</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14%</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18%</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15%</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10%</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15%</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12%</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2075">
                <a:tc>
                  <a:txBody>
                    <a:bodyPr/>
                    <a:lstStyle/>
                    <a:p>
                      <a:pPr indent="0" lvl="0" marL="0" rtl="0" algn="r">
                        <a:lnSpc>
                          <a:spcPct val="115000"/>
                        </a:lnSpc>
                        <a:spcBef>
                          <a:spcPts val="0"/>
                        </a:spcBef>
                        <a:spcAft>
                          <a:spcPts val="0"/>
                        </a:spcAft>
                        <a:buNone/>
                      </a:pPr>
                      <a:r>
                        <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6%</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6%</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6%</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6%</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11%</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8%</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8%</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10%</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2075">
                <a:tc>
                  <a:txBody>
                    <a:bodyPr/>
                    <a:lstStyle/>
                    <a:p>
                      <a:pPr indent="0" lvl="0" marL="0" rtl="0" algn="r">
                        <a:lnSpc>
                          <a:spcPct val="115000"/>
                        </a:lnSpc>
                        <a:spcBef>
                          <a:spcPts val="0"/>
                        </a:spcBef>
                        <a:spcAft>
                          <a:spcPts val="0"/>
                        </a:spcAft>
                        <a:buNone/>
                      </a:pPr>
                      <a:r>
                        <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2%</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2%</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2%</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2%</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2%</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2075">
                <a:tc>
                  <a:txBody>
                    <a:bodyPr/>
                    <a:lstStyle/>
                    <a:p>
                      <a:pPr indent="0" lvl="0" marL="0" rtl="0" algn="r">
                        <a:lnSpc>
                          <a:spcPct val="115000"/>
                        </a:lnSpc>
                        <a:spcBef>
                          <a:spcPts val="0"/>
                        </a:spcBef>
                        <a:spcAft>
                          <a:spcPts val="0"/>
                        </a:spcAft>
                        <a:buNone/>
                      </a:pPr>
                      <a:r>
                        <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3%</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4%</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5%</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5%</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4%</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4%</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4%</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2%</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382" name="Google Shape;382;p54"/>
          <p:cNvSpPr txBox="1"/>
          <p:nvPr/>
        </p:nvSpPr>
        <p:spPr>
          <a:xfrm>
            <a:off x="54275" y="4663225"/>
            <a:ext cx="7387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u="sng">
                <a:solidFill>
                  <a:schemeClr val="hlink"/>
                </a:solidFill>
                <a:latin typeface="Proxima Nova"/>
                <a:ea typeface="Proxima Nova"/>
                <a:cs typeface="Proxima Nova"/>
                <a:sym typeface="Proxima Nova"/>
                <a:hlinkClick r:id="rId4"/>
              </a:rPr>
              <a:t>DashPass </a:t>
            </a:r>
            <a:r>
              <a:rPr lang="en" sz="600" u="sng">
                <a:solidFill>
                  <a:schemeClr val="hlink"/>
                </a:solidFill>
                <a:latin typeface="Proxima Nova"/>
                <a:ea typeface="Proxima Nova"/>
                <a:cs typeface="Proxima Nova"/>
                <a:sym typeface="Proxima Nova"/>
                <a:hlinkClick r:id="rId5"/>
              </a:rPr>
              <a:t>Loyalty</a:t>
            </a:r>
            <a:endParaRPr sz="600">
              <a:solidFill>
                <a:srgbClr val="222222"/>
              </a:solidFill>
              <a:latin typeface="Proxima Nova"/>
              <a:ea typeface="Proxima Nova"/>
              <a:cs typeface="Proxima Nova"/>
              <a:sym typeface="Proxima Nova"/>
            </a:endParaRPr>
          </a:p>
          <a:p>
            <a:pPr indent="0" lvl="0" marL="0" rtl="0" algn="l">
              <a:spcBef>
                <a:spcPts val="0"/>
              </a:spcBef>
              <a:spcAft>
                <a:spcPts val="0"/>
              </a:spcAft>
              <a:buNone/>
            </a:pPr>
            <a:r>
              <a:rPr lang="en" sz="600">
                <a:solidFill>
                  <a:srgbClr val="222222"/>
                </a:solidFill>
                <a:latin typeface="Proxima Nova"/>
                <a:ea typeface="Proxima Nova"/>
                <a:cs typeface="Proxima Nova"/>
                <a:sym typeface="Proxima Nova"/>
              </a:rPr>
              <a:t>Why did you first sign up for DashPass?</a:t>
            </a:r>
            <a:endParaRPr sz="600">
              <a:solidFill>
                <a:srgbClr val="222222"/>
              </a:solidFill>
              <a:latin typeface="Proxima Nova"/>
              <a:ea typeface="Proxima Nova"/>
              <a:cs typeface="Proxima Nova"/>
              <a:sym typeface="Proxima Nova"/>
            </a:endParaRPr>
          </a:p>
          <a:p>
            <a:pPr indent="0" lvl="0" marL="0" rtl="0" algn="l">
              <a:spcBef>
                <a:spcPts val="0"/>
              </a:spcBef>
              <a:spcAft>
                <a:spcPts val="0"/>
              </a:spcAft>
              <a:buNone/>
            </a:pPr>
            <a:r>
              <a:rPr lang="en" sz="600">
                <a:latin typeface="Proxima Nova"/>
                <a:ea typeface="Proxima Nova"/>
                <a:cs typeface="Proxima Nova"/>
                <a:sym typeface="Proxima Nova"/>
              </a:rPr>
              <a:t>Total N=2708, Power Cx n=571, Habit Cx n=256, Core Net Savers n=575, Dormant Cx n=164, Low Net Saver n=262, Net Loser n=352, Early Paid Subs n=285, Trial Cx n=292</a:t>
            </a:r>
            <a:endParaRPr sz="600">
              <a:latin typeface="Proxima Nova"/>
              <a:ea typeface="Proxima Nova"/>
              <a:cs typeface="Proxima Nova"/>
              <a:sym typeface="Proxima Nova"/>
            </a:endParaRPr>
          </a:p>
        </p:txBody>
      </p:sp>
      <p:sp>
        <p:nvSpPr>
          <p:cNvPr id="383" name="Google Shape;383;p54"/>
          <p:cNvSpPr txBox="1"/>
          <p:nvPr/>
        </p:nvSpPr>
        <p:spPr>
          <a:xfrm>
            <a:off x="152400" y="142825"/>
            <a:ext cx="77178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Proxima Nova"/>
                <a:ea typeface="Proxima Nova"/>
                <a:cs typeface="Proxima Nova"/>
                <a:sym typeface="Proxima Nova"/>
              </a:rPr>
              <a:t>Frequency of DoorDash use is the #2 reason most existing DashPass Cx signed up in the first place</a:t>
            </a:r>
            <a:r>
              <a:rPr b="1" lang="en" sz="2000">
                <a:solidFill>
                  <a:schemeClr val="dk1"/>
                </a:solidFill>
                <a:latin typeface="Proxima Nova"/>
                <a:ea typeface="Proxima Nova"/>
                <a:cs typeface="Proxima Nova"/>
                <a:sym typeface="Proxima Nova"/>
              </a:rPr>
              <a:t> </a:t>
            </a:r>
            <a:endParaRPr b="1" sz="2000" u="sng">
              <a:solidFill>
                <a:schemeClr val="dk1"/>
              </a:solidFill>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5"/>
          <p:cNvSpPr/>
          <p:nvPr/>
        </p:nvSpPr>
        <p:spPr>
          <a:xfrm>
            <a:off x="4654900" y="0"/>
            <a:ext cx="4489200" cy="5143500"/>
          </a:xfrm>
          <a:prstGeom prst="rect">
            <a:avLst/>
          </a:prstGeom>
          <a:solidFill>
            <a:srgbClr val="D1F0F6">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5"/>
          <p:cNvSpPr/>
          <p:nvPr/>
        </p:nvSpPr>
        <p:spPr>
          <a:xfrm>
            <a:off x="330928" y="3101903"/>
            <a:ext cx="333000" cy="333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p>
        </p:txBody>
      </p:sp>
      <p:sp>
        <p:nvSpPr>
          <p:cNvPr id="390" name="Google Shape;390;p55"/>
          <p:cNvSpPr txBox="1"/>
          <p:nvPr/>
        </p:nvSpPr>
        <p:spPr>
          <a:xfrm>
            <a:off x="239225" y="257925"/>
            <a:ext cx="4269600" cy="4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Proxima Nova"/>
                <a:ea typeface="Proxima Nova"/>
                <a:cs typeface="Proxima Nova"/>
                <a:sym typeface="Proxima Nova"/>
              </a:rPr>
              <a:t>Clarifying &amp; punching up exclusive member benefits could help expand value gap beyond selection</a:t>
            </a:r>
            <a:endParaRPr b="1" sz="2000" u="sng">
              <a:solidFill>
                <a:schemeClr val="dk1"/>
              </a:solidFill>
              <a:latin typeface="Proxima Nova"/>
              <a:ea typeface="Proxima Nova"/>
              <a:cs typeface="Proxima Nova"/>
              <a:sym typeface="Proxima Nova"/>
            </a:endParaRPr>
          </a:p>
          <a:p>
            <a:pPr indent="0" lvl="0" marL="0" rtl="0" algn="l">
              <a:lnSpc>
                <a:spcPct val="90000"/>
              </a:lnSpc>
              <a:spcBef>
                <a:spcPts val="0"/>
              </a:spcBef>
              <a:spcAft>
                <a:spcPts val="0"/>
              </a:spcAft>
              <a:buNone/>
            </a:pPr>
            <a:r>
              <a:t/>
            </a:r>
            <a:endParaRPr b="1" sz="1900">
              <a:solidFill>
                <a:schemeClr val="dk1"/>
              </a:solidFill>
              <a:latin typeface="Proxima Nova"/>
              <a:ea typeface="Proxima Nova"/>
              <a:cs typeface="Proxima Nova"/>
              <a:sym typeface="Proxima Nova"/>
            </a:endParaRPr>
          </a:p>
        </p:txBody>
      </p:sp>
      <p:sp>
        <p:nvSpPr>
          <p:cNvPr id="391" name="Google Shape;391;p55"/>
          <p:cNvSpPr txBox="1"/>
          <p:nvPr/>
        </p:nvSpPr>
        <p:spPr>
          <a:xfrm>
            <a:off x="184025" y="1594275"/>
            <a:ext cx="4214100" cy="30444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dk1"/>
              </a:buClr>
              <a:buSzPts val="1300"/>
              <a:buFont typeface="Proxima Nova"/>
              <a:buChar char="●"/>
            </a:pPr>
            <a:r>
              <a:rPr lang="en" sz="1300">
                <a:solidFill>
                  <a:schemeClr val="dk1"/>
                </a:solidFill>
                <a:latin typeface="Proxima Nova"/>
                <a:ea typeface="Proxima Nova"/>
                <a:cs typeface="Proxima Nova"/>
                <a:sym typeface="Proxima Nova"/>
              </a:rPr>
              <a:t>Most Cx quickly understand that DashPass opens up to a wider range of non-nearby stores and felt that was a clear value add for DashPass</a:t>
            </a:r>
            <a:endParaRPr sz="1300">
              <a:solidFill>
                <a:schemeClr val="dk1"/>
              </a:solidFill>
              <a:latin typeface="Proxima Nova"/>
              <a:ea typeface="Proxima Nova"/>
              <a:cs typeface="Proxima Nova"/>
              <a:sym typeface="Proxima Nova"/>
            </a:endParaRPr>
          </a:p>
          <a:p>
            <a:pPr indent="-311150" lvl="0" marL="457200" rtl="0" algn="l">
              <a:lnSpc>
                <a:spcPct val="115000"/>
              </a:lnSpc>
              <a:spcBef>
                <a:spcPts val="1000"/>
              </a:spcBef>
              <a:spcAft>
                <a:spcPts val="0"/>
              </a:spcAft>
              <a:buClr>
                <a:schemeClr val="dk1"/>
              </a:buClr>
              <a:buSzPts val="1300"/>
              <a:buFont typeface="Proxima Nova"/>
              <a:buChar char="●"/>
            </a:pPr>
            <a:r>
              <a:rPr lang="en" sz="1300">
                <a:solidFill>
                  <a:schemeClr val="dk1"/>
                </a:solidFill>
                <a:latin typeface="Proxima Nova"/>
                <a:ea typeface="Proxima Nova"/>
                <a:cs typeface="Proxima Nova"/>
                <a:sym typeface="Proxima Nova"/>
              </a:rPr>
              <a:t>The majority of Cx were drawn to language around Member Exclusive offers, however, they have mixed feelings about it</a:t>
            </a:r>
            <a:endParaRPr sz="1300">
              <a:solidFill>
                <a:schemeClr val="dk1"/>
              </a:solidFill>
              <a:latin typeface="Proxima Nova"/>
              <a:ea typeface="Proxima Nova"/>
              <a:cs typeface="Proxima Nova"/>
              <a:sym typeface="Proxima Nova"/>
            </a:endParaRPr>
          </a:p>
          <a:p>
            <a:pPr indent="-311150" lvl="1" marL="914400" rtl="0" algn="l">
              <a:lnSpc>
                <a:spcPct val="115000"/>
              </a:lnSpc>
              <a:spcBef>
                <a:spcPts val="0"/>
              </a:spcBef>
              <a:spcAft>
                <a:spcPts val="0"/>
              </a:spcAft>
              <a:buClr>
                <a:schemeClr val="dk1"/>
              </a:buClr>
              <a:buSzPts val="1300"/>
              <a:buFont typeface="Proxima Nova"/>
              <a:buChar char="○"/>
            </a:pPr>
            <a:r>
              <a:rPr lang="en" sz="1300">
                <a:solidFill>
                  <a:schemeClr val="dk1"/>
                </a:solidFill>
                <a:latin typeface="Proxima Nova"/>
                <a:ea typeface="Proxima Nova"/>
                <a:cs typeface="Proxima Nova"/>
                <a:sym typeface="Proxima Nova"/>
              </a:rPr>
              <a:t>They like the idea of exclusivity, but do not trust that is the case</a:t>
            </a:r>
            <a:endParaRPr sz="1300">
              <a:solidFill>
                <a:schemeClr val="dk1"/>
              </a:solidFill>
              <a:latin typeface="Proxima Nova"/>
              <a:ea typeface="Proxima Nova"/>
              <a:cs typeface="Proxima Nova"/>
              <a:sym typeface="Proxima Nova"/>
            </a:endParaRPr>
          </a:p>
          <a:p>
            <a:pPr indent="-311150" lvl="1" marL="914400" rtl="0" algn="l">
              <a:lnSpc>
                <a:spcPct val="115000"/>
              </a:lnSpc>
              <a:spcBef>
                <a:spcPts val="0"/>
              </a:spcBef>
              <a:spcAft>
                <a:spcPts val="0"/>
              </a:spcAft>
              <a:buClr>
                <a:schemeClr val="dk1"/>
              </a:buClr>
              <a:buSzPts val="1300"/>
              <a:buFont typeface="Proxima Nova"/>
              <a:buChar char="○"/>
            </a:pPr>
            <a:r>
              <a:rPr lang="en" sz="1300">
                <a:solidFill>
                  <a:schemeClr val="dk1"/>
                </a:solidFill>
                <a:latin typeface="Proxima Nova"/>
                <a:ea typeface="Proxima Nova"/>
                <a:cs typeface="Proxima Nova"/>
                <a:sym typeface="Proxima Nova"/>
              </a:rPr>
              <a:t>They want quantification of offers to include in their “mental math”</a:t>
            </a:r>
            <a:endParaRPr sz="1300">
              <a:solidFill>
                <a:schemeClr val="dk1"/>
              </a:solidFill>
              <a:latin typeface="Proxima Nova"/>
              <a:ea typeface="Proxima Nova"/>
              <a:cs typeface="Proxima Nova"/>
              <a:sym typeface="Proxima Nova"/>
            </a:endParaRPr>
          </a:p>
          <a:p>
            <a:pPr indent="-311150" lvl="1" marL="914400" rtl="0" algn="l">
              <a:lnSpc>
                <a:spcPct val="115000"/>
              </a:lnSpc>
              <a:spcBef>
                <a:spcPts val="0"/>
              </a:spcBef>
              <a:spcAft>
                <a:spcPts val="0"/>
              </a:spcAft>
              <a:buClr>
                <a:schemeClr val="dk1"/>
              </a:buClr>
              <a:buSzPts val="1300"/>
              <a:buFont typeface="Proxima Nova"/>
              <a:buChar char="○"/>
            </a:pPr>
            <a:r>
              <a:rPr lang="en" sz="1300">
                <a:solidFill>
                  <a:schemeClr val="dk1"/>
                </a:solidFill>
                <a:latin typeface="Proxima Nova"/>
                <a:ea typeface="Proxima Nova"/>
                <a:cs typeface="Proxima Nova"/>
                <a:sym typeface="Proxima Nova"/>
              </a:rPr>
              <a:t>These benefits need to feel personalized to them and easy to find</a:t>
            </a:r>
            <a:endParaRPr>
              <a:solidFill>
                <a:schemeClr val="dk1"/>
              </a:solidFill>
              <a:latin typeface="Proxima Nova"/>
              <a:ea typeface="Proxima Nova"/>
              <a:cs typeface="Proxima Nova"/>
              <a:sym typeface="Proxima Nova"/>
            </a:endParaRPr>
          </a:p>
        </p:txBody>
      </p:sp>
      <p:pic>
        <p:nvPicPr>
          <p:cNvPr id="392" name="Google Shape;392;p55"/>
          <p:cNvPicPr preferRelativeResize="0"/>
          <p:nvPr/>
        </p:nvPicPr>
        <p:blipFill rotWithShape="1">
          <a:blip r:embed="rId3">
            <a:alphaModFix/>
          </a:blip>
          <a:srcRect b="0" l="0" r="21820" t="0"/>
          <a:stretch/>
        </p:blipFill>
        <p:spPr>
          <a:xfrm>
            <a:off x="6203162" y="141375"/>
            <a:ext cx="1392675" cy="47503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1000"/>
                                        <p:tgtEl>
                                          <p:spTgt spid="3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41" name="Shape 141"/>
        <p:cNvGrpSpPr/>
        <p:nvPr/>
      </p:nvGrpSpPr>
      <p:grpSpPr>
        <a:xfrm>
          <a:off x="0" y="0"/>
          <a:ext cx="0" cy="0"/>
          <a:chOff x="0" y="0"/>
          <a:chExt cx="0" cy="0"/>
        </a:xfrm>
      </p:grpSpPr>
      <p:grpSp>
        <p:nvGrpSpPr>
          <p:cNvPr id="142" name="Google Shape;142;p38"/>
          <p:cNvGrpSpPr/>
          <p:nvPr/>
        </p:nvGrpSpPr>
        <p:grpSpPr>
          <a:xfrm>
            <a:off x="771150" y="2530475"/>
            <a:ext cx="7698325" cy="365700"/>
            <a:chOff x="771150" y="2225675"/>
            <a:chExt cx="7698325" cy="365700"/>
          </a:xfrm>
        </p:grpSpPr>
        <p:sp>
          <p:nvSpPr>
            <p:cNvPr id="143" name="Google Shape;143;p38"/>
            <p:cNvSpPr/>
            <p:nvPr/>
          </p:nvSpPr>
          <p:spPr>
            <a:xfrm>
              <a:off x="771150" y="2313450"/>
              <a:ext cx="7601700" cy="189000"/>
            </a:xfrm>
            <a:prstGeom prst="rightArrow">
              <a:avLst>
                <a:gd fmla="val 50000" name="adj1"/>
                <a:gd fmla="val 145132" name="adj2"/>
              </a:avLst>
            </a:prstGeom>
            <a:solidFill>
              <a:srgbClr val="FF30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8"/>
            <p:cNvSpPr/>
            <p:nvPr/>
          </p:nvSpPr>
          <p:spPr>
            <a:xfrm rot="5400000">
              <a:off x="8067175" y="2189075"/>
              <a:ext cx="365700" cy="438900"/>
            </a:xfrm>
            <a:prstGeom prst="triangle">
              <a:avLst>
                <a:gd fmla="val 50000" name="adj"/>
              </a:avLst>
            </a:prstGeom>
            <a:solidFill>
              <a:srgbClr val="008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 name="Google Shape;145;p38"/>
          <p:cNvSpPr txBox="1"/>
          <p:nvPr/>
        </p:nvSpPr>
        <p:spPr>
          <a:xfrm>
            <a:off x="447244" y="460350"/>
            <a:ext cx="7617000" cy="410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1900">
                <a:solidFill>
                  <a:schemeClr val="dk1"/>
                </a:solidFill>
                <a:latin typeface="Proxima Nova"/>
                <a:ea typeface="Proxima Nova"/>
                <a:cs typeface="Proxima Nova"/>
                <a:sym typeface="Proxima Nova"/>
              </a:rPr>
              <a:t>The “ideal” Cx experience (for churned or occasional Cx)</a:t>
            </a:r>
            <a:endParaRPr b="1" sz="1900">
              <a:solidFill>
                <a:schemeClr val="dk1"/>
              </a:solidFill>
              <a:latin typeface="Proxima Nova"/>
              <a:ea typeface="Proxima Nova"/>
              <a:cs typeface="Proxima Nova"/>
              <a:sym typeface="Proxima Nova"/>
            </a:endParaRPr>
          </a:p>
        </p:txBody>
      </p:sp>
      <p:sp>
        <p:nvSpPr>
          <p:cNvPr id="146" name="Google Shape;146;p38"/>
          <p:cNvSpPr/>
          <p:nvPr/>
        </p:nvSpPr>
        <p:spPr>
          <a:xfrm>
            <a:off x="529475" y="2548950"/>
            <a:ext cx="327900" cy="327600"/>
          </a:xfrm>
          <a:prstGeom prst="ellipse">
            <a:avLst/>
          </a:prstGeom>
          <a:solidFill>
            <a:srgbClr val="FF30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8"/>
          <p:cNvSpPr/>
          <p:nvPr/>
        </p:nvSpPr>
        <p:spPr>
          <a:xfrm>
            <a:off x="4951058" y="2548950"/>
            <a:ext cx="327900" cy="327600"/>
          </a:xfrm>
          <a:prstGeom prst="ellipse">
            <a:avLst/>
          </a:prstGeom>
          <a:solidFill>
            <a:srgbClr val="FF30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8"/>
          <p:cNvSpPr txBox="1"/>
          <p:nvPr/>
        </p:nvSpPr>
        <p:spPr>
          <a:xfrm>
            <a:off x="364450" y="2960875"/>
            <a:ext cx="1715100" cy="4002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1000"/>
              </a:spcAft>
              <a:buNone/>
            </a:pPr>
            <a:r>
              <a:rPr b="1" lang="en">
                <a:solidFill>
                  <a:schemeClr val="dk1"/>
                </a:solidFill>
                <a:latin typeface="Proxima Nova"/>
                <a:ea typeface="Proxima Nova"/>
                <a:cs typeface="Proxima Nova"/>
                <a:sym typeface="Proxima Nova"/>
              </a:rPr>
              <a:t>Tries Nearby</a:t>
            </a:r>
            <a:endParaRPr>
              <a:solidFill>
                <a:schemeClr val="dk1"/>
              </a:solidFill>
              <a:latin typeface="Proxima Nova"/>
              <a:ea typeface="Proxima Nova"/>
              <a:cs typeface="Proxima Nova"/>
              <a:sym typeface="Proxima Nova"/>
            </a:endParaRPr>
          </a:p>
        </p:txBody>
      </p:sp>
      <p:sp>
        <p:nvSpPr>
          <p:cNvPr id="149" name="Google Shape;149;p38"/>
          <p:cNvSpPr txBox="1"/>
          <p:nvPr/>
        </p:nvSpPr>
        <p:spPr>
          <a:xfrm>
            <a:off x="2197425" y="3025575"/>
            <a:ext cx="1657800" cy="615600"/>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1000"/>
              </a:spcAft>
              <a:buNone/>
            </a:pPr>
            <a:r>
              <a:rPr b="1" lang="en">
                <a:latin typeface="Proxima Nova"/>
                <a:ea typeface="Proxima Nova"/>
                <a:cs typeface="Proxima Nova"/>
                <a:sym typeface="Proxima Nova"/>
              </a:rPr>
              <a:t>Increase order frequency</a:t>
            </a:r>
            <a:endParaRPr>
              <a:latin typeface="Proxima Nova"/>
              <a:ea typeface="Proxima Nova"/>
              <a:cs typeface="Proxima Nova"/>
              <a:sym typeface="Proxima Nova"/>
            </a:endParaRPr>
          </a:p>
        </p:txBody>
      </p:sp>
      <p:sp>
        <p:nvSpPr>
          <p:cNvPr id="150" name="Google Shape;150;p38"/>
          <p:cNvSpPr txBox="1"/>
          <p:nvPr/>
        </p:nvSpPr>
        <p:spPr>
          <a:xfrm>
            <a:off x="4480550" y="3025575"/>
            <a:ext cx="1190700" cy="400200"/>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1000"/>
              </a:spcAft>
              <a:buNone/>
            </a:pPr>
            <a:r>
              <a:rPr b="1" lang="en">
                <a:latin typeface="Proxima Nova"/>
                <a:ea typeface="Proxima Nova"/>
                <a:cs typeface="Proxima Nova"/>
                <a:sym typeface="Proxima Nova"/>
              </a:rPr>
              <a:t>Mx Shift</a:t>
            </a:r>
            <a:endParaRPr>
              <a:latin typeface="Proxima Nova"/>
              <a:ea typeface="Proxima Nova"/>
              <a:cs typeface="Proxima Nova"/>
              <a:sym typeface="Proxima Nova"/>
            </a:endParaRPr>
          </a:p>
        </p:txBody>
      </p:sp>
      <p:sp>
        <p:nvSpPr>
          <p:cNvPr id="151" name="Google Shape;151;p38"/>
          <p:cNvSpPr txBox="1"/>
          <p:nvPr/>
        </p:nvSpPr>
        <p:spPr>
          <a:xfrm>
            <a:off x="6430600" y="2960875"/>
            <a:ext cx="1790400" cy="615600"/>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1000"/>
              </a:spcAft>
              <a:buNone/>
            </a:pPr>
            <a:r>
              <a:rPr b="1" lang="en">
                <a:latin typeface="Proxima Nova"/>
                <a:ea typeface="Proxima Nova"/>
                <a:cs typeface="Proxima Nova"/>
                <a:sym typeface="Proxima Nova"/>
              </a:rPr>
              <a:t>Signs up for DashPass</a:t>
            </a:r>
            <a:endParaRPr>
              <a:latin typeface="Proxima Nova"/>
              <a:ea typeface="Proxima Nova"/>
              <a:cs typeface="Proxima Nova"/>
              <a:sym typeface="Proxima Nova"/>
            </a:endParaRPr>
          </a:p>
        </p:txBody>
      </p:sp>
      <p:sp>
        <p:nvSpPr>
          <p:cNvPr id="152" name="Google Shape;152;p38"/>
          <p:cNvSpPr/>
          <p:nvPr/>
        </p:nvSpPr>
        <p:spPr>
          <a:xfrm>
            <a:off x="7161850" y="2549525"/>
            <a:ext cx="327900" cy="327600"/>
          </a:xfrm>
          <a:prstGeom prst="ellipse">
            <a:avLst/>
          </a:prstGeom>
          <a:solidFill>
            <a:srgbClr val="008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8"/>
          <p:cNvSpPr/>
          <p:nvPr/>
        </p:nvSpPr>
        <p:spPr>
          <a:xfrm>
            <a:off x="7463950" y="2660513"/>
            <a:ext cx="723000" cy="106200"/>
          </a:xfrm>
          <a:prstGeom prst="rect">
            <a:avLst/>
          </a:prstGeom>
          <a:solidFill>
            <a:srgbClr val="008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8"/>
          <p:cNvSpPr/>
          <p:nvPr/>
        </p:nvSpPr>
        <p:spPr>
          <a:xfrm>
            <a:off x="2740267" y="2549525"/>
            <a:ext cx="327900" cy="327600"/>
          </a:xfrm>
          <a:prstGeom prst="ellipse">
            <a:avLst/>
          </a:prstGeom>
          <a:solidFill>
            <a:srgbClr val="FF30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5" name="Google Shape;155;p38"/>
          <p:cNvPicPr preferRelativeResize="0"/>
          <p:nvPr/>
        </p:nvPicPr>
        <p:blipFill>
          <a:blip r:embed="rId3">
            <a:alphaModFix/>
          </a:blip>
          <a:stretch>
            <a:fillRect/>
          </a:stretch>
        </p:blipFill>
        <p:spPr>
          <a:xfrm>
            <a:off x="422017" y="1904755"/>
            <a:ext cx="542826" cy="542826"/>
          </a:xfrm>
          <a:prstGeom prst="rect">
            <a:avLst/>
          </a:prstGeom>
          <a:noFill/>
          <a:ln>
            <a:noFill/>
          </a:ln>
        </p:spPr>
      </p:pic>
      <p:pic>
        <p:nvPicPr>
          <p:cNvPr id="156" name="Google Shape;156;p38"/>
          <p:cNvPicPr preferRelativeResize="0"/>
          <p:nvPr/>
        </p:nvPicPr>
        <p:blipFill>
          <a:blip r:embed="rId4">
            <a:alphaModFix/>
          </a:blip>
          <a:stretch>
            <a:fillRect/>
          </a:stretch>
        </p:blipFill>
        <p:spPr>
          <a:xfrm>
            <a:off x="2596426" y="1868368"/>
            <a:ext cx="615600" cy="615600"/>
          </a:xfrm>
          <a:prstGeom prst="rect">
            <a:avLst/>
          </a:prstGeom>
          <a:noFill/>
          <a:ln>
            <a:noFill/>
          </a:ln>
        </p:spPr>
      </p:pic>
      <p:pic>
        <p:nvPicPr>
          <p:cNvPr id="157" name="Google Shape;157;p38"/>
          <p:cNvPicPr preferRelativeResize="0"/>
          <p:nvPr/>
        </p:nvPicPr>
        <p:blipFill>
          <a:blip r:embed="rId5">
            <a:alphaModFix/>
          </a:blip>
          <a:stretch>
            <a:fillRect/>
          </a:stretch>
        </p:blipFill>
        <p:spPr>
          <a:xfrm>
            <a:off x="4919804" y="1868368"/>
            <a:ext cx="615600" cy="615600"/>
          </a:xfrm>
          <a:prstGeom prst="rect">
            <a:avLst/>
          </a:prstGeom>
          <a:noFill/>
          <a:ln>
            <a:noFill/>
          </a:ln>
        </p:spPr>
      </p:pic>
      <p:pic>
        <p:nvPicPr>
          <p:cNvPr id="158" name="Google Shape;158;p38"/>
          <p:cNvPicPr preferRelativeResize="0"/>
          <p:nvPr/>
        </p:nvPicPr>
        <p:blipFill>
          <a:blip r:embed="rId6">
            <a:alphaModFix/>
          </a:blip>
          <a:stretch>
            <a:fillRect/>
          </a:stretch>
        </p:blipFill>
        <p:spPr>
          <a:xfrm>
            <a:off x="7074428" y="1930405"/>
            <a:ext cx="491526" cy="491526"/>
          </a:xfrm>
          <a:prstGeom prst="rect">
            <a:avLst/>
          </a:prstGeom>
          <a:noFill/>
          <a:ln>
            <a:noFill/>
          </a:ln>
        </p:spPr>
      </p:pic>
      <p:sp>
        <p:nvSpPr>
          <p:cNvPr id="159" name="Google Shape;159;p38"/>
          <p:cNvSpPr txBox="1"/>
          <p:nvPr/>
        </p:nvSpPr>
        <p:spPr>
          <a:xfrm>
            <a:off x="519375" y="824675"/>
            <a:ext cx="81573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lang="en" sz="1600">
                <a:latin typeface="Proxima Nova"/>
                <a:ea typeface="Proxima Nova"/>
                <a:cs typeface="Proxima Nova"/>
                <a:sym typeface="Proxima Nova"/>
              </a:rPr>
              <a:t>By </a:t>
            </a:r>
            <a:r>
              <a:rPr lang="en" sz="1600">
                <a:latin typeface="Proxima Nova"/>
                <a:ea typeface="Proxima Nova"/>
                <a:cs typeface="Proxima Nova"/>
                <a:sym typeface="Proxima Nova"/>
              </a:rPr>
              <a:t>increasing</a:t>
            </a:r>
            <a:r>
              <a:rPr lang="en" sz="1600">
                <a:latin typeface="Proxima Nova"/>
                <a:ea typeface="Proxima Nova"/>
                <a:cs typeface="Proxima Nova"/>
                <a:sym typeface="Proxima Nova"/>
              </a:rPr>
              <a:t> order frequency we can increase the </a:t>
            </a:r>
            <a:r>
              <a:rPr lang="en" sz="1600">
                <a:latin typeface="Proxima Nova"/>
                <a:ea typeface="Proxima Nova"/>
                <a:cs typeface="Proxima Nova"/>
                <a:sym typeface="Proxima Nova"/>
              </a:rPr>
              <a:t>perceived</a:t>
            </a:r>
            <a:r>
              <a:rPr lang="en" sz="1600">
                <a:latin typeface="Proxima Nova"/>
                <a:ea typeface="Proxima Nova"/>
                <a:cs typeface="Proxima Nova"/>
                <a:sym typeface="Proxima Nova"/>
              </a:rPr>
              <a:t> value of DashPass</a:t>
            </a:r>
            <a:endParaRPr sz="1600">
              <a:solidFill>
                <a:srgbClr val="000000"/>
              </a:solidFill>
              <a:latin typeface="Proxima Nova"/>
              <a:ea typeface="Proxima Nova"/>
              <a:cs typeface="Proxima Nova"/>
              <a:sym typeface="Proxima Nova"/>
            </a:endParaRPr>
          </a:p>
          <a:p>
            <a:pPr indent="0" lvl="0" marL="0" rtl="0" algn="l">
              <a:spcBef>
                <a:spcPts val="0"/>
              </a:spcBef>
              <a:spcAft>
                <a:spcPts val="0"/>
              </a:spcAft>
              <a:buNone/>
            </a:pPr>
            <a:r>
              <a:t/>
            </a:r>
            <a:endParaRPr sz="1900">
              <a:solidFill>
                <a:srgbClr val="000000"/>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par>
                                <p:cTn fill="hold" nodeType="with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par>
                                <p:cTn fill="hold" nodeType="with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par>
                                <p:cTn fill="hold" nodeType="with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graphicFrame>
        <p:nvGraphicFramePr>
          <p:cNvPr id="397" name="Google Shape;397;p56"/>
          <p:cNvGraphicFramePr/>
          <p:nvPr/>
        </p:nvGraphicFramePr>
        <p:xfrm>
          <a:off x="402333" y="2073433"/>
          <a:ext cx="3000000" cy="3000000"/>
        </p:xfrm>
        <a:graphic>
          <a:graphicData uri="http://schemas.openxmlformats.org/drawingml/2006/table">
            <a:tbl>
              <a:tblPr>
                <a:noFill/>
                <a:tableStyleId>{9F7F70D7-B8AF-4DE7-A1F0-880ED5E1AF68}</a:tableStyleId>
              </a:tblPr>
              <a:tblGrid>
                <a:gridCol w="1851925"/>
                <a:gridCol w="925975"/>
                <a:gridCol w="1851925"/>
                <a:gridCol w="925975"/>
                <a:gridCol w="1851925"/>
                <a:gridCol w="925975"/>
              </a:tblGrid>
              <a:tr h="365750">
                <a:tc>
                  <a:txBody>
                    <a:bodyPr/>
                    <a:lstStyle/>
                    <a:p>
                      <a:pPr indent="0" lvl="0" marL="0" marR="0" rtl="0" algn="r">
                        <a:lnSpc>
                          <a:spcPct val="100000"/>
                        </a:lnSpc>
                        <a:spcBef>
                          <a:spcPts val="0"/>
                        </a:spcBef>
                        <a:spcAft>
                          <a:spcPts val="0"/>
                        </a:spcAft>
                        <a:buNone/>
                      </a:pPr>
                      <a:r>
                        <a:rPr b="1" i="0" lang="en" sz="1000" u="none" cap="none" strike="noStrike">
                          <a:solidFill>
                            <a:srgbClr val="424242"/>
                          </a:solidFill>
                          <a:latin typeface="Proxima Nova"/>
                          <a:ea typeface="Proxima Nova"/>
                          <a:cs typeface="Proxima Nova"/>
                          <a:sym typeface="Proxima Nova"/>
                        </a:rPr>
                        <a:t>Exclusive Savings</a:t>
                      </a:r>
                      <a:endParaRPr b="1" i="0" sz="1050" u="none" cap="none" strike="noStrike">
                        <a:solidFill>
                          <a:srgbClr val="424242"/>
                        </a:solidFill>
                        <a:latin typeface="Proxima Nova"/>
                        <a:ea typeface="Proxima Nova"/>
                        <a:cs typeface="Proxima Nova"/>
                        <a:sym typeface="Proxima Nova"/>
                      </a:endParaRPr>
                    </a:p>
                  </a:txBody>
                  <a:tcPr marT="45725" marB="45725" marR="45725" marL="457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424242"/>
                          </a:solidFill>
                          <a:latin typeface="Proxima Nova"/>
                          <a:ea typeface="Proxima Nova"/>
                          <a:cs typeface="Proxima Nova"/>
                          <a:sym typeface="Proxima Nova"/>
                        </a:rPr>
                        <a:t>% T2B</a:t>
                      </a:r>
                      <a:endParaRPr b="1" i="0" sz="900" u="none" cap="none" strike="noStrike">
                        <a:solidFill>
                          <a:srgbClr val="424242"/>
                        </a:solidFill>
                        <a:latin typeface="Proxima Nova"/>
                        <a:ea typeface="Proxima Nova"/>
                        <a:cs typeface="Proxima Nova"/>
                        <a:sym typeface="Proxima Nova"/>
                      </a:endParaRPr>
                    </a:p>
                  </a:txBody>
                  <a:tcPr marT="45725" marB="45725" marR="45725" marL="45725" anchor="b">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424242"/>
                          </a:solidFill>
                          <a:latin typeface="Proxima Nova"/>
                          <a:ea typeface="Proxima Nova"/>
                          <a:cs typeface="Proxima Nova"/>
                          <a:sym typeface="Proxima Nova"/>
                        </a:rPr>
                        <a:t>Exclusive Perks</a:t>
                      </a:r>
                      <a:endParaRPr b="1" i="0" sz="1050" u="none" cap="none" strike="noStrike">
                        <a:solidFill>
                          <a:srgbClr val="424242"/>
                        </a:solidFill>
                        <a:latin typeface="Proxima Nova"/>
                        <a:ea typeface="Proxima Nova"/>
                        <a:cs typeface="Proxima Nova"/>
                        <a:sym typeface="Proxima Nova"/>
                      </a:endParaRPr>
                    </a:p>
                  </a:txBody>
                  <a:tcPr marT="45725" marB="45725" marR="45725" marL="45725" anchor="b">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424242"/>
                          </a:solidFill>
                          <a:latin typeface="Proxima Nova"/>
                          <a:ea typeface="Proxima Nova"/>
                          <a:cs typeface="Proxima Nova"/>
                          <a:sym typeface="Proxima Nova"/>
                        </a:rPr>
                        <a:t>% T2B</a:t>
                      </a:r>
                      <a:endParaRPr b="1" i="0" sz="900" u="none" cap="none" strike="noStrike">
                        <a:solidFill>
                          <a:srgbClr val="424242"/>
                        </a:solidFill>
                        <a:latin typeface="Proxima Nova"/>
                        <a:ea typeface="Proxima Nova"/>
                        <a:cs typeface="Proxima Nova"/>
                        <a:sym typeface="Proxima Nova"/>
                      </a:endParaRPr>
                    </a:p>
                  </a:txBody>
                  <a:tcPr marT="45725" marB="45725" marR="45725" marL="45725" anchor="b">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424242"/>
                          </a:solidFill>
                          <a:latin typeface="Proxima Nova"/>
                          <a:ea typeface="Proxima Nova"/>
                          <a:cs typeface="Proxima Nova"/>
                          <a:sym typeface="Proxima Nova"/>
                        </a:rPr>
                        <a:t>Exclusive Services</a:t>
                      </a:r>
                      <a:endParaRPr b="1" i="0" sz="1000" u="none" cap="none" strike="noStrike">
                        <a:solidFill>
                          <a:srgbClr val="424242"/>
                        </a:solidFill>
                        <a:latin typeface="Proxima Nova"/>
                        <a:ea typeface="Proxima Nova"/>
                        <a:cs typeface="Proxima Nova"/>
                        <a:sym typeface="Proxima Nova"/>
                      </a:endParaRPr>
                    </a:p>
                  </a:txBody>
                  <a:tcPr marT="45725" marB="45725" marR="45725" marL="45725" anchor="b">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424242"/>
                          </a:solidFill>
                          <a:latin typeface="Proxima Nova"/>
                          <a:ea typeface="Proxima Nova"/>
                          <a:cs typeface="Proxima Nova"/>
                          <a:sym typeface="Proxima Nova"/>
                        </a:rPr>
                        <a:t>% T2B</a:t>
                      </a:r>
                      <a:endParaRPr b="1" i="0" sz="900" u="none" cap="none" strike="noStrike">
                        <a:solidFill>
                          <a:srgbClr val="424242"/>
                        </a:solidFill>
                        <a:latin typeface="Proxima Nova"/>
                        <a:ea typeface="Proxima Nova"/>
                        <a:cs typeface="Proxima Nova"/>
                        <a:sym typeface="Proxima Nova"/>
                      </a:endParaRPr>
                    </a:p>
                  </a:txBody>
                  <a:tcPr marT="45725" marB="45725" marR="45725" marL="457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2"/>
                      </a:solidFill>
                      <a:prstDash val="solid"/>
                      <a:round/>
                      <a:headEnd len="sm" w="sm" type="none"/>
                      <a:tailEnd len="sm" w="sm" type="none"/>
                    </a:lnB>
                  </a:tcPr>
                </a:tc>
              </a:tr>
              <a:tr h="292600">
                <a:tc>
                  <a:txBody>
                    <a:bodyPr/>
                    <a:lstStyle/>
                    <a:p>
                      <a:pPr indent="0" lvl="0" marL="0" marR="0" rtl="0" algn="r">
                        <a:lnSpc>
                          <a:spcPct val="100000"/>
                        </a:lnSpc>
                        <a:spcBef>
                          <a:spcPts val="0"/>
                        </a:spcBef>
                        <a:spcAft>
                          <a:spcPts val="0"/>
                        </a:spcAft>
                        <a:buNone/>
                      </a:pPr>
                      <a:r>
                        <a:rPr b="0" i="0" lang="en" sz="900" u="none" cap="none" strike="noStrike">
                          <a:solidFill>
                            <a:srgbClr val="424242"/>
                          </a:solidFill>
                          <a:latin typeface="Proxima Nova"/>
                          <a:ea typeface="Proxima Nova"/>
                          <a:cs typeface="Proxima Nova"/>
                          <a:sym typeface="Proxima Nova"/>
                        </a:rPr>
                        <a:t>Free Daily Items</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D1F0F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Proxima Nova Semibold"/>
                          <a:ea typeface="Proxima Nova Semibold"/>
                          <a:cs typeface="Proxima Nova Semibold"/>
                          <a:sym typeface="Proxima Nova Semibold"/>
                        </a:rPr>
                        <a:t>77%</a:t>
                      </a:r>
                      <a:endParaRPr/>
                    </a:p>
                  </a:txBody>
                  <a:tcPr marT="45725" marB="45725" marR="45725" marL="45725"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D1F0F6"/>
                    </a:solidFill>
                  </a:tcPr>
                </a:tc>
                <a:tc>
                  <a:txBody>
                    <a:bodyPr/>
                    <a:lstStyle/>
                    <a:p>
                      <a:pPr indent="0" lvl="0" marL="0" marR="0" rtl="0" algn="r">
                        <a:lnSpc>
                          <a:spcPct val="100000"/>
                        </a:lnSpc>
                        <a:spcBef>
                          <a:spcPts val="0"/>
                        </a:spcBef>
                        <a:spcAft>
                          <a:spcPts val="0"/>
                        </a:spcAft>
                        <a:buNone/>
                      </a:pPr>
                      <a:r>
                        <a:rPr b="0" i="0" lang="en" sz="900" u="none" cap="none" strike="noStrike">
                          <a:solidFill>
                            <a:srgbClr val="424242"/>
                          </a:solidFill>
                          <a:latin typeface="Proxima Nova"/>
                          <a:ea typeface="Proxima Nova"/>
                          <a:cs typeface="Proxima Nova"/>
                          <a:sym typeface="Proxima Nova"/>
                        </a:rPr>
                        <a:t>Exclusive Menu Items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D1F0F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Proxima Nova Semibold"/>
                          <a:ea typeface="Proxima Nova Semibold"/>
                          <a:cs typeface="Proxima Nova Semibold"/>
                          <a:sym typeface="Proxima Nova Semibold"/>
                        </a:rPr>
                        <a:t>68%</a:t>
                      </a:r>
                      <a:endParaRPr/>
                    </a:p>
                  </a:txBody>
                  <a:tcPr marT="45725" marB="45725" marR="45725" marL="45725"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D1F0F6"/>
                    </a:solidFill>
                  </a:tcPr>
                </a:tc>
                <a:tc>
                  <a:txBody>
                    <a:bodyPr/>
                    <a:lstStyle/>
                    <a:p>
                      <a:pPr indent="0" lvl="0" marL="0" marR="0" rtl="0" algn="r">
                        <a:lnSpc>
                          <a:spcPct val="100000"/>
                        </a:lnSpc>
                        <a:spcBef>
                          <a:spcPts val="0"/>
                        </a:spcBef>
                        <a:spcAft>
                          <a:spcPts val="0"/>
                        </a:spcAft>
                        <a:buNone/>
                      </a:pPr>
                      <a:r>
                        <a:rPr b="0" i="0" lang="en" sz="900" u="none" cap="none" strike="noStrike">
                          <a:solidFill>
                            <a:srgbClr val="424242"/>
                          </a:solidFill>
                          <a:latin typeface="Proxima Nova"/>
                          <a:ea typeface="Proxima Nova"/>
                          <a:cs typeface="Proxima Nova"/>
                          <a:sym typeface="Proxima Nova"/>
                        </a:rPr>
                        <a:t>Dine-In</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Proxima Nova Semibold"/>
                          <a:ea typeface="Proxima Nova Semibold"/>
                          <a:cs typeface="Proxima Nova Semibold"/>
                          <a:sym typeface="Proxima Nova Semibold"/>
                        </a:rPr>
                        <a:t>64%</a:t>
                      </a:r>
                      <a:endParaRPr/>
                    </a:p>
                  </a:txBody>
                  <a:tcPr marT="4225" marB="0" marR="4225" marL="42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92600">
                <a:tc>
                  <a:txBody>
                    <a:bodyPr/>
                    <a:lstStyle/>
                    <a:p>
                      <a:pPr indent="0" lvl="0" marL="0" marR="0" rtl="0" algn="r">
                        <a:lnSpc>
                          <a:spcPct val="100000"/>
                        </a:lnSpc>
                        <a:spcBef>
                          <a:spcPts val="0"/>
                        </a:spcBef>
                        <a:spcAft>
                          <a:spcPts val="0"/>
                        </a:spcAft>
                        <a:buNone/>
                      </a:pPr>
                      <a:r>
                        <a:rPr b="0" i="0" lang="en" sz="900" u="none" cap="none" strike="noStrike">
                          <a:solidFill>
                            <a:srgbClr val="424242"/>
                          </a:solidFill>
                          <a:latin typeface="Proxima Nova"/>
                          <a:ea typeface="Proxima Nova"/>
                          <a:cs typeface="Proxima Nova"/>
                          <a:sym typeface="Proxima Nova"/>
                        </a:rPr>
                        <a:t>Food Item Combos</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D1F0F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Proxima Nova Semibold"/>
                          <a:ea typeface="Proxima Nova Semibold"/>
                          <a:cs typeface="Proxima Nova Semibold"/>
                          <a:sym typeface="Proxima Nova Semibold"/>
                        </a:rPr>
                        <a:t>69%</a:t>
                      </a:r>
                      <a:endParaRPr/>
                    </a:p>
                  </a:txBody>
                  <a:tcPr marT="45725" marB="45725" marR="45725" marL="45725"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D1F0F6"/>
                    </a:solidFill>
                  </a:tcPr>
                </a:tc>
                <a:tc>
                  <a:txBody>
                    <a:bodyPr/>
                    <a:lstStyle/>
                    <a:p>
                      <a:pPr indent="0" lvl="0" marL="0" marR="0" rtl="0" algn="r">
                        <a:lnSpc>
                          <a:spcPct val="100000"/>
                        </a:lnSpc>
                        <a:spcBef>
                          <a:spcPts val="0"/>
                        </a:spcBef>
                        <a:spcAft>
                          <a:spcPts val="0"/>
                        </a:spcAft>
                        <a:buNone/>
                      </a:pPr>
                      <a:r>
                        <a:rPr b="0" i="0" lang="en" sz="900" u="none" cap="none" strike="noStrike">
                          <a:solidFill>
                            <a:srgbClr val="424242"/>
                          </a:solidFill>
                          <a:latin typeface="Proxima Nova"/>
                          <a:ea typeface="Proxima Nova"/>
                          <a:cs typeface="Proxima Nova"/>
                          <a:sym typeface="Proxima Nova"/>
                        </a:rPr>
                        <a:t>Exclusive Merchants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Proxima Nova Semibold"/>
                          <a:ea typeface="Proxima Nova Semibold"/>
                          <a:cs typeface="Proxima Nova Semibold"/>
                          <a:sym typeface="Proxima Nova Semibold"/>
                        </a:rPr>
                        <a:t>58%</a:t>
                      </a:r>
                      <a:endParaRPr/>
                    </a:p>
                  </a:txBody>
                  <a:tcPr marT="45725" marB="45725" marR="45725" marL="45725"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 sz="900" u="none" cap="none" strike="noStrike">
                          <a:solidFill>
                            <a:srgbClr val="424242"/>
                          </a:solidFill>
                          <a:latin typeface="Proxima Nova"/>
                          <a:ea typeface="Proxima Nova"/>
                          <a:cs typeface="Proxima Nova"/>
                          <a:sym typeface="Proxima Nova"/>
                        </a:rPr>
                        <a:t>Nationwide Shipping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Proxima Nova Semibold"/>
                          <a:ea typeface="Proxima Nova Semibold"/>
                          <a:cs typeface="Proxima Nova Semibold"/>
                          <a:sym typeface="Proxima Nova Semibold"/>
                        </a:rPr>
                        <a:t>58%</a:t>
                      </a:r>
                      <a:endParaRPr/>
                    </a:p>
                  </a:txBody>
                  <a:tcPr marT="4225" marB="0" marR="4225" marL="42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92600">
                <a:tc>
                  <a:txBody>
                    <a:bodyPr/>
                    <a:lstStyle/>
                    <a:p>
                      <a:pPr indent="0" lvl="0" marL="0" marR="0" rtl="0" algn="r">
                        <a:lnSpc>
                          <a:spcPct val="100000"/>
                        </a:lnSpc>
                        <a:spcBef>
                          <a:spcPts val="0"/>
                        </a:spcBef>
                        <a:spcAft>
                          <a:spcPts val="0"/>
                        </a:spcAft>
                        <a:buNone/>
                      </a:pPr>
                      <a:r>
                        <a:rPr b="0" i="0" lang="en" sz="900" u="none" cap="none" strike="noStrike">
                          <a:solidFill>
                            <a:srgbClr val="424242"/>
                          </a:solidFill>
                          <a:latin typeface="Proxima Nova"/>
                          <a:ea typeface="Proxima Nova"/>
                          <a:cs typeface="Proxima Nova"/>
                          <a:sym typeface="Proxima Nova"/>
                        </a:rPr>
                        <a:t>Punch Cards</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D1F0F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Proxima Nova Semibold"/>
                          <a:ea typeface="Proxima Nova Semibold"/>
                          <a:cs typeface="Proxima Nova Semibold"/>
                          <a:sym typeface="Proxima Nova Semibold"/>
                        </a:rPr>
                        <a:t>66%</a:t>
                      </a:r>
                      <a:endParaRPr/>
                    </a:p>
                  </a:txBody>
                  <a:tcPr marT="45725" marB="45725" marR="45725" marL="45725"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D1F0F6"/>
                    </a:solidFill>
                  </a:tcPr>
                </a:tc>
                <a:tc>
                  <a:txBody>
                    <a:bodyPr/>
                    <a:lstStyle/>
                    <a:p>
                      <a:pPr indent="0" lvl="0" marL="0" marR="0" rtl="0" algn="r">
                        <a:lnSpc>
                          <a:spcPct val="100000"/>
                        </a:lnSpc>
                        <a:spcBef>
                          <a:spcPts val="0"/>
                        </a:spcBef>
                        <a:spcAft>
                          <a:spcPts val="0"/>
                        </a:spcAft>
                        <a:buNone/>
                      </a:pPr>
                      <a:r>
                        <a:rPr b="0" i="0" lang="en" sz="900" u="none" cap="none" strike="noStrike">
                          <a:solidFill>
                            <a:srgbClr val="424242"/>
                          </a:solidFill>
                          <a:latin typeface="Proxima Nova"/>
                          <a:ea typeface="Proxima Nova"/>
                          <a:cs typeface="Proxima Nova"/>
                          <a:sym typeface="Proxima Nova"/>
                        </a:rPr>
                        <a:t>Exclusive Events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Proxima Nova Semibold"/>
                          <a:ea typeface="Proxima Nova Semibold"/>
                          <a:cs typeface="Proxima Nova Semibold"/>
                          <a:sym typeface="Proxima Nova Semibold"/>
                        </a:rPr>
                        <a:t>53%</a:t>
                      </a:r>
                      <a:endParaRPr/>
                    </a:p>
                  </a:txBody>
                  <a:tcPr marT="45725" marB="45725" marR="45725" marL="45725"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 sz="900" u="none" cap="none" strike="noStrike">
                          <a:solidFill>
                            <a:srgbClr val="424242"/>
                          </a:solidFill>
                          <a:latin typeface="Proxima Nova"/>
                          <a:ea typeface="Proxima Nova"/>
                          <a:cs typeface="Proxima Nova"/>
                          <a:sym typeface="Proxima Nova"/>
                        </a:rPr>
                        <a:t>Package Pickup</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Proxima Nova Semibold"/>
                          <a:ea typeface="Proxima Nova Semibold"/>
                          <a:cs typeface="Proxima Nova Semibold"/>
                          <a:sym typeface="Proxima Nova Semibold"/>
                        </a:rPr>
                        <a:t>58%</a:t>
                      </a:r>
                      <a:endParaRPr/>
                    </a:p>
                  </a:txBody>
                  <a:tcPr marT="4225" marB="0" marR="4225" marL="42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92600">
                <a:tc>
                  <a:txBody>
                    <a:bodyPr/>
                    <a:lstStyle/>
                    <a:p>
                      <a:pPr indent="0" lvl="0" marL="0" marR="0" rtl="0" algn="r">
                        <a:lnSpc>
                          <a:spcPct val="100000"/>
                        </a:lnSpc>
                        <a:spcBef>
                          <a:spcPts val="0"/>
                        </a:spcBef>
                        <a:spcAft>
                          <a:spcPts val="0"/>
                        </a:spcAft>
                        <a:buNone/>
                      </a:pPr>
                      <a:r>
                        <a:rPr b="0" i="0" lang="en" sz="900" u="none" cap="none" strike="noStrike">
                          <a:solidFill>
                            <a:srgbClr val="424242"/>
                          </a:solidFill>
                          <a:latin typeface="Proxima Nova"/>
                          <a:ea typeface="Proxima Nova"/>
                          <a:cs typeface="Proxima Nova"/>
                          <a:sym typeface="Proxima Nova"/>
                        </a:rPr>
                        <a:t>Spend More, Save More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D1F0F6"/>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Proxima Nova Semibold"/>
                          <a:ea typeface="Proxima Nova Semibold"/>
                          <a:cs typeface="Proxima Nova Semibold"/>
                          <a:sym typeface="Proxima Nova Semibold"/>
                        </a:rPr>
                        <a:t>63%</a:t>
                      </a:r>
                      <a:endParaRPr/>
                    </a:p>
                  </a:txBody>
                  <a:tcPr marT="45725" marB="45725" marR="45725" marL="45725"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D1F0F6"/>
                    </a:solidFill>
                  </a:tcPr>
                </a:tc>
                <a:tc>
                  <a:txBody>
                    <a:bodyPr/>
                    <a:lstStyle/>
                    <a:p>
                      <a:pPr indent="0" lvl="0" marL="0" marR="0" rtl="0" algn="r">
                        <a:lnSpc>
                          <a:spcPct val="100000"/>
                        </a:lnSpc>
                        <a:spcBef>
                          <a:spcPts val="0"/>
                        </a:spcBef>
                        <a:spcAft>
                          <a:spcPts val="0"/>
                        </a:spcAft>
                        <a:buNone/>
                      </a:pPr>
                      <a:r>
                        <a:rPr b="0" i="0" lang="en" sz="900" u="none" cap="none" strike="noStrike">
                          <a:solidFill>
                            <a:srgbClr val="424242"/>
                          </a:solidFill>
                          <a:latin typeface="Proxima Nova"/>
                          <a:ea typeface="Proxima Nova"/>
                          <a:cs typeface="Proxima Nova"/>
                          <a:sym typeface="Proxima Nova"/>
                        </a:rPr>
                        <a:t>Celebrity Partnerships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Proxima Nova Semibold"/>
                          <a:ea typeface="Proxima Nova Semibold"/>
                          <a:cs typeface="Proxima Nova Semibold"/>
                          <a:sym typeface="Proxima Nova Semibold"/>
                        </a:rPr>
                        <a:t>38%</a:t>
                      </a:r>
                      <a:endParaRPr/>
                    </a:p>
                  </a:txBody>
                  <a:tcPr marT="45725" marB="45725" marR="45725" marL="45725"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 sz="900" u="none" cap="none" strike="noStrike">
                          <a:solidFill>
                            <a:srgbClr val="424242"/>
                          </a:solidFill>
                          <a:latin typeface="Proxima Nova"/>
                          <a:ea typeface="Proxima Nova"/>
                          <a:cs typeface="Proxima Nova"/>
                          <a:sym typeface="Proxima Nova"/>
                        </a:rPr>
                        <a:t>DashMart</a:t>
                      </a:r>
                      <a:endParaRPr b="0" i="0" sz="900" u="none" cap="none" strike="noStrike">
                        <a:solidFill>
                          <a:srgbClr val="424242"/>
                        </a:solidFill>
                        <a:latin typeface="Proxima Nova"/>
                        <a:ea typeface="Proxima Nova"/>
                        <a:cs typeface="Proxima Nova"/>
                        <a:sym typeface="Proxima Nova"/>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Proxima Nova Semibold"/>
                          <a:ea typeface="Proxima Nova Semibold"/>
                          <a:cs typeface="Proxima Nova Semibold"/>
                          <a:sym typeface="Proxima Nova Semibold"/>
                        </a:rPr>
                        <a:t>52%</a:t>
                      </a:r>
                      <a:endParaRPr/>
                    </a:p>
                  </a:txBody>
                  <a:tcPr marT="4225" marB="0" marR="4225" marL="42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92600">
                <a:tc>
                  <a:txBody>
                    <a:bodyPr/>
                    <a:lstStyle/>
                    <a:p>
                      <a:pPr indent="0" lvl="0" marL="0" marR="0" rtl="0" algn="r">
                        <a:lnSpc>
                          <a:spcPct val="100000"/>
                        </a:lnSpc>
                        <a:spcBef>
                          <a:spcPts val="0"/>
                        </a:spcBef>
                        <a:spcAft>
                          <a:spcPts val="0"/>
                        </a:spcAft>
                        <a:buNone/>
                      </a:pPr>
                      <a:r>
                        <a:t/>
                      </a:r>
                      <a:endParaRPr b="0" i="0" sz="1000" u="none" cap="none" strike="noStrike">
                        <a:solidFill>
                          <a:srgbClr val="424242"/>
                        </a:solidFill>
                        <a:latin typeface="Proxima Nova"/>
                        <a:ea typeface="Proxima Nova"/>
                        <a:cs typeface="Proxima Nova"/>
                        <a:sym typeface="Proxima Nova"/>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roxima Nova Semibold"/>
                        <a:ea typeface="Proxima Nova Semibold"/>
                        <a:cs typeface="Proxima Nova Semibold"/>
                        <a:sym typeface="Proxima Nova Semibold"/>
                      </a:endParaRPr>
                    </a:p>
                  </a:txBody>
                  <a:tcPr marT="45725" marB="45725" marR="45725" marL="45725"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t/>
                      </a:r>
                      <a:endParaRPr b="0" i="0" sz="1000" u="none" cap="none" strike="noStrike">
                        <a:solidFill>
                          <a:srgbClr val="424242"/>
                        </a:solidFill>
                        <a:latin typeface="Proxima Nova"/>
                        <a:ea typeface="Proxima Nova"/>
                        <a:cs typeface="Proxima Nova"/>
                        <a:sym typeface="Proxima Nova"/>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Proxima Nova Semibold"/>
                        <a:ea typeface="Proxima Nova Semibold"/>
                        <a:cs typeface="Proxima Nova Semibold"/>
                        <a:sym typeface="Proxima Nova Semibold"/>
                      </a:endParaRPr>
                    </a:p>
                  </a:txBody>
                  <a:tcPr marT="45725" marB="45725" marR="45725" marL="45725"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 sz="900" u="none" cap="none" strike="noStrike">
                          <a:solidFill>
                            <a:srgbClr val="424242"/>
                          </a:solidFill>
                          <a:latin typeface="Proxima Nova"/>
                          <a:ea typeface="Proxima Nova"/>
                          <a:cs typeface="Proxima Nova"/>
                          <a:sym typeface="Proxima Nova"/>
                        </a:rPr>
                        <a:t>Meal Plans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Proxima Nova Semibold"/>
                          <a:ea typeface="Proxima Nova Semibold"/>
                          <a:cs typeface="Proxima Nova Semibold"/>
                          <a:sym typeface="Proxima Nova Semibold"/>
                        </a:rPr>
                        <a:t>52%</a:t>
                      </a:r>
                      <a:endParaRPr/>
                    </a:p>
                  </a:txBody>
                  <a:tcPr marT="4225" marB="0" marR="4225" marL="42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92600">
                <a:tc>
                  <a:txBody>
                    <a:bodyPr/>
                    <a:lstStyle/>
                    <a:p>
                      <a:pPr indent="0" lvl="0" marL="0" marR="0" rtl="0" algn="r">
                        <a:lnSpc>
                          <a:spcPct val="100000"/>
                        </a:lnSpc>
                        <a:spcBef>
                          <a:spcPts val="0"/>
                        </a:spcBef>
                        <a:spcAft>
                          <a:spcPts val="0"/>
                        </a:spcAft>
                        <a:buNone/>
                      </a:pPr>
                      <a:r>
                        <a:t/>
                      </a:r>
                      <a:endParaRPr b="0" i="0" sz="700" u="none" cap="none" strike="noStrike">
                        <a:solidFill>
                          <a:srgbClr val="0066FF"/>
                        </a:solidFill>
                        <a:latin typeface="Proxima Nova Semibold"/>
                        <a:ea typeface="Proxima Nova Semibold"/>
                        <a:cs typeface="Proxima Nova Semibold"/>
                        <a:sym typeface="Proxima Nova Semibold"/>
                      </a:endParaRPr>
                    </a:p>
                  </a:txBody>
                  <a:tcPr marT="45725" marB="45725" marR="45725" marL="457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Proxima Nova Semibold"/>
                        <a:ea typeface="Proxima Nova Semibold"/>
                        <a:cs typeface="Proxima Nova Semibold"/>
                        <a:sym typeface="Proxima Nova Semibold"/>
                      </a:endParaRPr>
                    </a:p>
                  </a:txBody>
                  <a:tcPr marT="45725" marB="45725" marR="45725" marL="45725"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t/>
                      </a:r>
                      <a:endParaRPr b="0" i="0" sz="700" u="none" cap="none" strike="noStrike">
                        <a:solidFill>
                          <a:srgbClr val="FFAB40"/>
                        </a:solidFill>
                        <a:latin typeface="Proxima Nova Semibold"/>
                        <a:ea typeface="Proxima Nova Semibold"/>
                        <a:cs typeface="Proxima Nova Semibold"/>
                        <a:sym typeface="Proxima Nova Semibold"/>
                      </a:endParaRPr>
                    </a:p>
                  </a:txBody>
                  <a:tcPr marT="45725" marB="45725" marR="45725" marL="45725"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Proxima Nova Semibold"/>
                        <a:ea typeface="Proxima Nova Semibold"/>
                        <a:cs typeface="Proxima Nova Semibold"/>
                        <a:sym typeface="Proxima Nova Semibold"/>
                      </a:endParaRPr>
                    </a:p>
                  </a:txBody>
                  <a:tcPr marT="45725" marB="45725" marR="45725" marL="45725"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i="0" lang="en" sz="900" u="none" cap="none" strike="noStrike">
                          <a:solidFill>
                            <a:srgbClr val="424242"/>
                          </a:solidFill>
                          <a:latin typeface="Proxima Nova"/>
                          <a:ea typeface="Proxima Nova"/>
                          <a:cs typeface="Proxima Nova"/>
                          <a:sym typeface="Proxima Nova"/>
                        </a:rPr>
                        <a:t>Meal Kit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Proxima Nova Semibold"/>
                          <a:ea typeface="Proxima Nova Semibold"/>
                          <a:cs typeface="Proxima Nova Semibold"/>
                          <a:sym typeface="Proxima Nova Semibold"/>
                        </a:rPr>
                        <a:t>52%</a:t>
                      </a:r>
                      <a:endParaRPr/>
                    </a:p>
                  </a:txBody>
                  <a:tcPr marT="4225" marB="0" marR="4225" marL="42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92600">
                <a:tc>
                  <a:txBody>
                    <a:bodyPr/>
                    <a:lstStyle/>
                    <a:p>
                      <a:pPr indent="0" lvl="0" marL="0" marR="0" rtl="0" algn="r">
                        <a:lnSpc>
                          <a:spcPct val="100000"/>
                        </a:lnSpc>
                        <a:spcBef>
                          <a:spcPts val="0"/>
                        </a:spcBef>
                        <a:spcAft>
                          <a:spcPts val="0"/>
                        </a:spcAft>
                        <a:buNone/>
                      </a:pPr>
                      <a:r>
                        <a:t/>
                      </a:r>
                      <a:endParaRPr b="0" i="0" sz="800" u="none" cap="none" strike="noStrike">
                        <a:solidFill>
                          <a:srgbClr val="424242"/>
                        </a:solidFill>
                        <a:latin typeface="Proxima Nova Semibold"/>
                        <a:ea typeface="Proxima Nova Semibold"/>
                        <a:cs typeface="Proxima Nova Semibold"/>
                        <a:sym typeface="Proxima Nova Semibold"/>
                      </a:endParaRPr>
                    </a:p>
                  </a:txBody>
                  <a:tcPr marT="45725" marB="45725" marR="45725" marL="457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b="0" i="0" sz="1000" u="none" cap="none" strike="noStrike">
                        <a:solidFill>
                          <a:srgbClr val="424242"/>
                        </a:solidFill>
                        <a:latin typeface="Proxima Nova Semibold"/>
                        <a:ea typeface="Proxima Nova Semibold"/>
                        <a:cs typeface="Proxima Nova Semibold"/>
                        <a:sym typeface="Proxima Nova Semibold"/>
                      </a:endParaRPr>
                    </a:p>
                  </a:txBody>
                  <a:tcPr marT="45725" marB="45725" marR="45725" marL="45725"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t/>
                      </a:r>
                      <a:endParaRPr b="0" i="0" sz="800" u="none" cap="none" strike="noStrike">
                        <a:solidFill>
                          <a:srgbClr val="424242"/>
                        </a:solidFill>
                        <a:latin typeface="Proxima Nova Semibold"/>
                        <a:ea typeface="Proxima Nova Semibold"/>
                        <a:cs typeface="Proxima Nova Semibold"/>
                        <a:sym typeface="Proxima Nova Semibold"/>
                      </a:endParaRPr>
                    </a:p>
                  </a:txBody>
                  <a:tcPr marT="45725" marB="45725" marR="45725" marL="45725"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b="0" i="0" sz="800" u="none" cap="none" strike="noStrike">
                        <a:solidFill>
                          <a:srgbClr val="424242"/>
                        </a:solidFill>
                        <a:latin typeface="Proxima Nova Semibold"/>
                        <a:ea typeface="Proxima Nova Semibold"/>
                        <a:cs typeface="Proxima Nova Semibold"/>
                        <a:sym typeface="Proxima Nova Semibold"/>
                      </a:endParaRPr>
                    </a:p>
                  </a:txBody>
                  <a:tcPr marT="45725" marB="45725" marR="45725" marL="45725"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900"/>
                        <a:buFont typeface="Arial"/>
                        <a:buNone/>
                      </a:pPr>
                      <a:r>
                        <a:rPr b="0" i="0" lang="en" sz="900" u="none" cap="none" strike="noStrike">
                          <a:solidFill>
                            <a:srgbClr val="424242"/>
                          </a:solidFill>
                          <a:latin typeface="Proxima Nova"/>
                          <a:ea typeface="Proxima Nova"/>
                          <a:cs typeface="Proxima Nova"/>
                          <a:sym typeface="Proxima Nova"/>
                        </a:rPr>
                        <a:t>Priority Dining Reservations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Proxima Nova Semibold"/>
                          <a:ea typeface="Proxima Nova Semibold"/>
                          <a:cs typeface="Proxima Nova Semibold"/>
                          <a:sym typeface="Proxima Nova Semibold"/>
                        </a:rPr>
                        <a:t>51%</a:t>
                      </a:r>
                      <a:endParaRPr/>
                    </a:p>
                  </a:txBody>
                  <a:tcPr marT="4225" marB="0" marR="4225" marL="42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
        <p:nvSpPr>
          <p:cNvPr id="398" name="Google Shape;398;p56"/>
          <p:cNvSpPr txBox="1"/>
          <p:nvPr>
            <p:ph idx="12" type="sldNum"/>
          </p:nvPr>
        </p:nvSpPr>
        <p:spPr>
          <a:xfrm>
            <a:off x="83272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9" name="Google Shape;399;p56"/>
          <p:cNvSpPr txBox="1"/>
          <p:nvPr/>
        </p:nvSpPr>
        <p:spPr>
          <a:xfrm>
            <a:off x="331839" y="1634081"/>
            <a:ext cx="4536300" cy="420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3F3F3F"/>
              </a:buClr>
              <a:buSzPts val="1050"/>
              <a:buFont typeface="Arial"/>
              <a:buNone/>
            </a:pPr>
            <a:r>
              <a:rPr b="1" i="0" lang="en" sz="1200" u="none" cap="none" strike="noStrike">
                <a:solidFill>
                  <a:srgbClr val="424242"/>
                </a:solidFill>
                <a:latin typeface="Proxima Nova"/>
                <a:ea typeface="Proxima Nova"/>
                <a:cs typeface="Proxima Nova"/>
                <a:sym typeface="Proxima Nova"/>
              </a:rPr>
              <a:t>Appeal of DashPass Exclusive Features</a:t>
            </a:r>
            <a:endParaRPr b="1" i="0" sz="1200" u="none" cap="none" strike="noStrike">
              <a:solidFill>
                <a:srgbClr val="424242"/>
              </a:solidFill>
              <a:latin typeface="Proxima Nova"/>
              <a:ea typeface="Proxima Nova"/>
              <a:cs typeface="Proxima Nova"/>
              <a:sym typeface="Proxima Nova"/>
            </a:endParaRPr>
          </a:p>
          <a:p>
            <a:pPr indent="0" lvl="0" marL="0" marR="0" rtl="0" algn="l">
              <a:lnSpc>
                <a:spcPct val="100000"/>
              </a:lnSpc>
              <a:spcBef>
                <a:spcPts val="0"/>
              </a:spcBef>
              <a:spcAft>
                <a:spcPts val="0"/>
              </a:spcAft>
              <a:buNone/>
            </a:pPr>
            <a:r>
              <a:rPr b="0" i="0" lang="en" sz="900" u="none" cap="none" strike="noStrike">
                <a:solidFill>
                  <a:srgbClr val="424242"/>
                </a:solidFill>
                <a:latin typeface="Proxima Nova"/>
                <a:ea typeface="Proxima Nova"/>
                <a:cs typeface="Proxima Nova"/>
                <a:sym typeface="Proxima Nova"/>
              </a:rPr>
              <a:t>% T2B Among Non-DashPass Users</a:t>
            </a:r>
            <a:endParaRPr b="0" i="0" sz="900" u="none" cap="none" strike="noStrike">
              <a:solidFill>
                <a:srgbClr val="424242"/>
              </a:solidFill>
              <a:latin typeface="Arial"/>
              <a:ea typeface="Arial"/>
              <a:cs typeface="Arial"/>
              <a:sym typeface="Arial"/>
            </a:endParaRPr>
          </a:p>
        </p:txBody>
      </p:sp>
      <p:sp>
        <p:nvSpPr>
          <p:cNvPr id="400" name="Google Shape;400;p56"/>
          <p:cNvSpPr txBox="1"/>
          <p:nvPr/>
        </p:nvSpPr>
        <p:spPr>
          <a:xfrm>
            <a:off x="313764" y="4595134"/>
            <a:ext cx="7533900" cy="461700"/>
          </a:xfrm>
          <a:prstGeom prst="rect">
            <a:avLst/>
          </a:prstGeom>
          <a:noFill/>
          <a:ln>
            <a:noFill/>
          </a:ln>
        </p:spPr>
        <p:txBody>
          <a:bodyPr anchorCtr="0" anchor="t" bIns="45700" lIns="0" spcFirstLastPara="1" rIns="91425" wrap="square" tIns="45700">
            <a:spAutoFit/>
          </a:bodyPr>
          <a:lstStyle/>
          <a:p>
            <a:pPr indent="0" lvl="0" marL="0" marR="0" rtl="0" algn="l">
              <a:lnSpc>
                <a:spcPct val="100000"/>
              </a:lnSpc>
              <a:spcBef>
                <a:spcPts val="0"/>
              </a:spcBef>
              <a:spcAft>
                <a:spcPts val="0"/>
              </a:spcAft>
              <a:buNone/>
            </a:pPr>
            <a:r>
              <a:rPr lang="en" sz="600" u="sng">
                <a:solidFill>
                  <a:schemeClr val="hlink"/>
                </a:solidFill>
                <a:latin typeface="Proxima Nova"/>
                <a:ea typeface="Proxima Nova"/>
                <a:cs typeface="Proxima Nova"/>
                <a:sym typeface="Proxima Nova"/>
                <a:hlinkClick r:id="rId3"/>
              </a:rPr>
              <a:t>DashPass Benefits Conjoint</a:t>
            </a:r>
            <a:endParaRPr sz="600">
              <a:solidFill>
                <a:srgbClr val="9B9B9B"/>
              </a:solidFill>
              <a:latin typeface="Proxima Nova"/>
              <a:ea typeface="Proxima Nova"/>
              <a:cs typeface="Proxima Nova"/>
              <a:sym typeface="Proxima Nova"/>
            </a:endParaRPr>
          </a:p>
          <a:p>
            <a:pPr indent="0" lvl="0" marL="0" marR="0" rtl="0" algn="l">
              <a:lnSpc>
                <a:spcPct val="100000"/>
              </a:lnSpc>
              <a:spcBef>
                <a:spcPts val="0"/>
              </a:spcBef>
              <a:spcAft>
                <a:spcPts val="0"/>
              </a:spcAft>
              <a:buNone/>
            </a:pPr>
            <a:r>
              <a:rPr b="0" i="0" lang="en" sz="600" u="none" cap="none" strike="noStrike">
                <a:solidFill>
                  <a:srgbClr val="9B9B9B"/>
                </a:solidFill>
                <a:latin typeface="Proxima Nova"/>
                <a:ea typeface="Proxima Nova"/>
                <a:cs typeface="Proxima Nova"/>
                <a:sym typeface="Proxima Nova"/>
              </a:rPr>
              <a:t>Base: Non-DashPass Users n=1,015</a:t>
            </a:r>
            <a:endParaRPr/>
          </a:p>
          <a:p>
            <a:pPr indent="0" lvl="0" marL="0" marR="0" rtl="0" algn="l">
              <a:lnSpc>
                <a:spcPct val="100000"/>
              </a:lnSpc>
              <a:spcBef>
                <a:spcPts val="0"/>
              </a:spcBef>
              <a:spcAft>
                <a:spcPts val="0"/>
              </a:spcAft>
              <a:buNone/>
            </a:pPr>
            <a:r>
              <a:rPr b="0" i="0" lang="en" sz="600" u="none" cap="none" strike="noStrike">
                <a:solidFill>
                  <a:srgbClr val="9B9B9B"/>
                </a:solidFill>
                <a:latin typeface="Proxima Nova"/>
                <a:ea typeface="Proxima Nova"/>
                <a:cs typeface="Proxima Nova"/>
                <a:sym typeface="Proxima Nova"/>
              </a:rPr>
              <a:t>Q5. DashPass members could also get exclusive offers for additional savings. How appealing is each of the following potential exclusive promotional offers that could be available? Q6. DashPass members could also get access to exclusive perks. How appealing is each of the following potential exclusive perks that could be available? Q7. DashPass subscribers could also get access to exclusive services that are only available to subscribers.</a:t>
            </a:r>
            <a:endParaRPr/>
          </a:p>
        </p:txBody>
      </p:sp>
      <p:sp>
        <p:nvSpPr>
          <p:cNvPr id="401" name="Google Shape;401;p56"/>
          <p:cNvSpPr/>
          <p:nvPr/>
        </p:nvSpPr>
        <p:spPr>
          <a:xfrm flipH="1">
            <a:off x="7670100" y="33467"/>
            <a:ext cx="1473900" cy="194100"/>
          </a:xfrm>
          <a:prstGeom prst="rect">
            <a:avLst/>
          </a:prstGeom>
          <a:solidFill>
            <a:srgbClr val="5EECFF">
              <a:alpha val="49800"/>
            </a:srgbClr>
          </a:solidFill>
          <a:ln>
            <a:noFill/>
          </a:ln>
        </p:spPr>
        <p:txBody>
          <a:bodyPr anchorCtr="0" anchor="ctr" bIns="45700" lIns="91425" spcFirstLastPara="1" rIns="201150" wrap="square" tIns="4570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388CA6"/>
                </a:solidFill>
                <a:latin typeface="Proxima Nova"/>
                <a:ea typeface="Proxima Nova"/>
                <a:cs typeface="Proxima Nova"/>
                <a:sym typeface="Proxima Nova"/>
              </a:rPr>
              <a:t>NON-DASHPASS USERS</a:t>
            </a:r>
            <a:endParaRPr b="0" i="0" sz="900" u="none" cap="none" strike="noStrike">
              <a:solidFill>
                <a:srgbClr val="388CA6"/>
              </a:solidFill>
              <a:latin typeface="Proxima Nova"/>
              <a:ea typeface="Proxima Nova"/>
              <a:cs typeface="Proxima Nova"/>
              <a:sym typeface="Proxima Nova"/>
            </a:endParaRPr>
          </a:p>
        </p:txBody>
      </p:sp>
      <p:sp>
        <p:nvSpPr>
          <p:cNvPr id="402" name="Google Shape;402;p56"/>
          <p:cNvSpPr txBox="1"/>
          <p:nvPr/>
        </p:nvSpPr>
        <p:spPr>
          <a:xfrm>
            <a:off x="239225" y="257925"/>
            <a:ext cx="7683000" cy="4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Proxima Nova"/>
                <a:ea typeface="Proxima Nova"/>
                <a:cs typeface="Proxima Nova"/>
                <a:sym typeface="Proxima Nova"/>
              </a:rPr>
              <a:t>Member exclusive features are rated appealing among potential DashPass users</a:t>
            </a:r>
            <a:endParaRPr b="1" sz="2000" u="sng">
              <a:solidFill>
                <a:schemeClr val="dk1"/>
              </a:solidFill>
              <a:latin typeface="Proxima Nova"/>
              <a:ea typeface="Proxima Nova"/>
              <a:cs typeface="Proxima Nova"/>
              <a:sym typeface="Proxima Nova"/>
            </a:endParaRPr>
          </a:p>
          <a:p>
            <a:pPr indent="0" lvl="0" marL="0" rtl="0" algn="l">
              <a:lnSpc>
                <a:spcPct val="90000"/>
              </a:lnSpc>
              <a:spcBef>
                <a:spcPts val="0"/>
              </a:spcBef>
              <a:spcAft>
                <a:spcPts val="0"/>
              </a:spcAft>
              <a:buNone/>
            </a:pPr>
            <a:r>
              <a:t/>
            </a:r>
            <a:endParaRPr b="1" sz="1900">
              <a:solidFill>
                <a:schemeClr val="dk1"/>
              </a:solidFill>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7"/>
          <p:cNvSpPr/>
          <p:nvPr/>
        </p:nvSpPr>
        <p:spPr>
          <a:xfrm>
            <a:off x="4928050" y="2991200"/>
            <a:ext cx="3487500" cy="1687500"/>
          </a:xfrm>
          <a:prstGeom prst="wedgeRectCallout">
            <a:avLst>
              <a:gd fmla="val -20833" name="adj1"/>
              <a:gd fmla="val 62500" name="adj2"/>
            </a:avLst>
          </a:prstGeom>
          <a:solidFill>
            <a:srgbClr val="FBE9E9">
              <a:alpha val="8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7"/>
          <p:cNvSpPr/>
          <p:nvPr/>
        </p:nvSpPr>
        <p:spPr>
          <a:xfrm>
            <a:off x="4844550" y="1476000"/>
            <a:ext cx="3487500" cy="1108200"/>
          </a:xfrm>
          <a:prstGeom prst="wedgeRectCallout">
            <a:avLst>
              <a:gd fmla="val -20833" name="adj1"/>
              <a:gd fmla="val 62500" name="adj2"/>
            </a:avLst>
          </a:prstGeom>
          <a:solidFill>
            <a:srgbClr val="FBE9E9">
              <a:alpha val="8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57"/>
          <p:cNvSpPr/>
          <p:nvPr/>
        </p:nvSpPr>
        <p:spPr>
          <a:xfrm>
            <a:off x="809625" y="3755375"/>
            <a:ext cx="3487500" cy="923400"/>
          </a:xfrm>
          <a:prstGeom prst="wedgeRectCallout">
            <a:avLst>
              <a:gd fmla="val -20833" name="adj1"/>
              <a:gd fmla="val 62500" name="adj2"/>
            </a:avLst>
          </a:prstGeom>
          <a:solidFill>
            <a:srgbClr val="93C47D">
              <a:alpha val="25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7"/>
          <p:cNvSpPr txBox="1"/>
          <p:nvPr/>
        </p:nvSpPr>
        <p:spPr>
          <a:xfrm>
            <a:off x="742075" y="3519800"/>
            <a:ext cx="548700" cy="79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400">
                <a:solidFill>
                  <a:srgbClr val="6AA84F"/>
                </a:solidFill>
                <a:latin typeface="Proxima Nova Extrabold"/>
                <a:ea typeface="Proxima Nova Extrabold"/>
                <a:cs typeface="Proxima Nova Extrabold"/>
                <a:sym typeface="Proxima Nova Extrabold"/>
              </a:rPr>
              <a:t>“</a:t>
            </a:r>
            <a:endParaRPr sz="6400">
              <a:solidFill>
                <a:srgbClr val="6AA84F"/>
              </a:solidFill>
              <a:latin typeface="Proxima Nova Extrabold"/>
              <a:ea typeface="Proxima Nova Extrabold"/>
              <a:cs typeface="Proxima Nova Extrabold"/>
              <a:sym typeface="Proxima Nova Extrabold"/>
            </a:endParaRPr>
          </a:p>
        </p:txBody>
      </p:sp>
      <p:sp>
        <p:nvSpPr>
          <p:cNvPr id="411" name="Google Shape;411;p57"/>
          <p:cNvSpPr/>
          <p:nvPr/>
        </p:nvSpPr>
        <p:spPr>
          <a:xfrm>
            <a:off x="768400" y="2728400"/>
            <a:ext cx="3487500" cy="791400"/>
          </a:xfrm>
          <a:prstGeom prst="wedgeRectCallout">
            <a:avLst>
              <a:gd fmla="val -20833" name="adj1"/>
              <a:gd fmla="val 62500" name="adj2"/>
            </a:avLst>
          </a:prstGeom>
          <a:solidFill>
            <a:srgbClr val="93C47D">
              <a:alpha val="25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7"/>
          <p:cNvSpPr/>
          <p:nvPr/>
        </p:nvSpPr>
        <p:spPr>
          <a:xfrm>
            <a:off x="727100" y="1477025"/>
            <a:ext cx="3487500" cy="1015800"/>
          </a:xfrm>
          <a:prstGeom prst="wedgeRectCallout">
            <a:avLst>
              <a:gd fmla="val -20833" name="adj1"/>
              <a:gd fmla="val 62500" name="adj2"/>
            </a:avLst>
          </a:prstGeom>
          <a:solidFill>
            <a:srgbClr val="93C47D">
              <a:alpha val="25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7"/>
          <p:cNvSpPr txBox="1"/>
          <p:nvPr/>
        </p:nvSpPr>
        <p:spPr>
          <a:xfrm>
            <a:off x="727100" y="1368038"/>
            <a:ext cx="548700" cy="79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400">
                <a:solidFill>
                  <a:srgbClr val="6AA84F"/>
                </a:solidFill>
                <a:latin typeface="Proxima Nova Extrabold"/>
                <a:ea typeface="Proxima Nova Extrabold"/>
                <a:cs typeface="Proxima Nova Extrabold"/>
                <a:sym typeface="Proxima Nova Extrabold"/>
              </a:rPr>
              <a:t>“</a:t>
            </a:r>
            <a:endParaRPr sz="6400">
              <a:solidFill>
                <a:srgbClr val="6AA84F"/>
              </a:solidFill>
              <a:latin typeface="Proxima Nova Extrabold"/>
              <a:ea typeface="Proxima Nova Extrabold"/>
              <a:cs typeface="Proxima Nova Extrabold"/>
              <a:sym typeface="Proxima Nova Extrabold"/>
            </a:endParaRPr>
          </a:p>
        </p:txBody>
      </p:sp>
      <p:sp>
        <p:nvSpPr>
          <p:cNvPr id="414" name="Google Shape;414;p57"/>
          <p:cNvSpPr txBox="1"/>
          <p:nvPr/>
        </p:nvSpPr>
        <p:spPr>
          <a:xfrm>
            <a:off x="4802250" y="1244188"/>
            <a:ext cx="548700" cy="79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400">
                <a:solidFill>
                  <a:srgbClr val="E23208"/>
                </a:solidFill>
                <a:latin typeface="Proxima Nova Extrabold"/>
                <a:ea typeface="Proxima Nova Extrabold"/>
                <a:cs typeface="Proxima Nova Extrabold"/>
                <a:sym typeface="Proxima Nova Extrabold"/>
              </a:rPr>
              <a:t>“</a:t>
            </a:r>
            <a:endParaRPr sz="6400">
              <a:solidFill>
                <a:srgbClr val="E23208"/>
              </a:solidFill>
              <a:latin typeface="Proxima Nova Extrabold"/>
              <a:ea typeface="Proxima Nova Extrabold"/>
              <a:cs typeface="Proxima Nova Extrabold"/>
              <a:sym typeface="Proxima Nova Extrabold"/>
            </a:endParaRPr>
          </a:p>
        </p:txBody>
      </p:sp>
      <p:sp>
        <p:nvSpPr>
          <p:cNvPr id="415" name="Google Shape;415;p57"/>
          <p:cNvSpPr txBox="1"/>
          <p:nvPr/>
        </p:nvSpPr>
        <p:spPr>
          <a:xfrm>
            <a:off x="1214575" y="1569425"/>
            <a:ext cx="2824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i="1" lang="en" sz="1200">
                <a:solidFill>
                  <a:schemeClr val="dk1"/>
                </a:solidFill>
                <a:latin typeface="Proxima Nova"/>
                <a:ea typeface="Proxima Nova"/>
                <a:cs typeface="Proxima Nova"/>
                <a:sym typeface="Proxima Nova"/>
              </a:rPr>
              <a:t>I like the member exclusive offers, </a:t>
            </a:r>
            <a:r>
              <a:rPr b="1" i="1" lang="en" sz="1200">
                <a:solidFill>
                  <a:schemeClr val="dk1"/>
                </a:solidFill>
                <a:latin typeface="Proxima Nova"/>
                <a:ea typeface="Proxima Nova"/>
                <a:cs typeface="Proxima Nova"/>
                <a:sym typeface="Proxima Nova"/>
              </a:rPr>
              <a:t>I like the potential that I will get better deals</a:t>
            </a:r>
            <a:r>
              <a:rPr i="1" lang="en" sz="1200">
                <a:solidFill>
                  <a:schemeClr val="dk1"/>
                </a:solidFill>
                <a:latin typeface="Proxima Nova"/>
                <a:ea typeface="Proxima Nova"/>
                <a:cs typeface="Proxima Nova"/>
                <a:sym typeface="Proxima Nova"/>
              </a:rPr>
              <a:t>.  That’s the big thing that catches my eye”</a:t>
            </a:r>
            <a:endParaRPr i="1" sz="1200">
              <a:solidFill>
                <a:schemeClr val="dk2"/>
              </a:solidFill>
              <a:latin typeface="Proxima Nova"/>
              <a:ea typeface="Proxima Nova"/>
              <a:cs typeface="Proxima Nova"/>
              <a:sym typeface="Proxima Nova"/>
            </a:endParaRPr>
          </a:p>
        </p:txBody>
      </p:sp>
      <p:sp>
        <p:nvSpPr>
          <p:cNvPr id="416" name="Google Shape;416;p57"/>
          <p:cNvSpPr txBox="1"/>
          <p:nvPr/>
        </p:nvSpPr>
        <p:spPr>
          <a:xfrm>
            <a:off x="5279800" y="1514200"/>
            <a:ext cx="3060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1"/>
                </a:solidFill>
                <a:latin typeface="Proxima Nova"/>
                <a:ea typeface="Proxima Nova"/>
                <a:cs typeface="Proxima Nova"/>
                <a:sym typeface="Proxima Nova"/>
              </a:rPr>
              <a:t>Personally I don’t know if that does anything for me (Member Exclusives) because </a:t>
            </a:r>
            <a:r>
              <a:rPr b="1" i="1" lang="en" sz="1200">
                <a:solidFill>
                  <a:schemeClr val="dk1"/>
                </a:solidFill>
                <a:latin typeface="Proxima Nova"/>
                <a:ea typeface="Proxima Nova"/>
                <a:cs typeface="Proxima Nova"/>
                <a:sym typeface="Proxima Nova"/>
              </a:rPr>
              <a:t>the app already highlights that.  It doesn’t feel like I’m getting anything extra or special</a:t>
            </a:r>
            <a:r>
              <a:rPr i="1" lang="en" sz="1200">
                <a:solidFill>
                  <a:schemeClr val="dk1"/>
                </a:solidFill>
                <a:latin typeface="Proxima Nova"/>
                <a:ea typeface="Proxima Nova"/>
                <a:cs typeface="Proxima Nova"/>
                <a:sym typeface="Proxima Nova"/>
              </a:rPr>
              <a:t>”</a:t>
            </a:r>
            <a:endParaRPr i="1" sz="1200">
              <a:latin typeface="Proxima Nova"/>
              <a:ea typeface="Proxima Nova"/>
              <a:cs typeface="Proxima Nova"/>
              <a:sym typeface="Proxima Nova"/>
            </a:endParaRPr>
          </a:p>
        </p:txBody>
      </p:sp>
      <p:sp>
        <p:nvSpPr>
          <p:cNvPr id="417" name="Google Shape;417;p57"/>
          <p:cNvSpPr txBox="1"/>
          <p:nvPr/>
        </p:nvSpPr>
        <p:spPr>
          <a:xfrm>
            <a:off x="1214575" y="285885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1"/>
                </a:solidFill>
                <a:latin typeface="Proxima Nova"/>
                <a:ea typeface="Proxima Nova"/>
                <a:cs typeface="Proxima Nova"/>
                <a:sym typeface="Proxima Nova"/>
              </a:rPr>
              <a:t>The </a:t>
            </a:r>
            <a:r>
              <a:rPr b="1" i="1" lang="en" sz="1200">
                <a:solidFill>
                  <a:schemeClr val="dk1"/>
                </a:solidFill>
                <a:latin typeface="Proxima Nova"/>
                <a:ea typeface="Proxima Nova"/>
                <a:cs typeface="Proxima Nova"/>
                <a:sym typeface="Proxima Nova"/>
              </a:rPr>
              <a:t>increase in the number of stores is the obvious thing</a:t>
            </a:r>
            <a:r>
              <a:rPr i="1" lang="en" sz="1200">
                <a:solidFill>
                  <a:schemeClr val="dk1"/>
                </a:solidFill>
                <a:latin typeface="Proxima Nova"/>
                <a:ea typeface="Proxima Nova"/>
                <a:cs typeface="Proxima Nova"/>
                <a:sym typeface="Proxima Nova"/>
              </a:rPr>
              <a:t>, that makes it more”</a:t>
            </a:r>
            <a:endParaRPr i="1" sz="1200">
              <a:latin typeface="Proxima Nova"/>
              <a:ea typeface="Proxima Nova"/>
              <a:cs typeface="Proxima Nova"/>
              <a:sym typeface="Proxima Nova"/>
            </a:endParaRPr>
          </a:p>
        </p:txBody>
      </p:sp>
      <p:sp>
        <p:nvSpPr>
          <p:cNvPr id="418" name="Google Shape;418;p57"/>
          <p:cNvSpPr txBox="1"/>
          <p:nvPr/>
        </p:nvSpPr>
        <p:spPr>
          <a:xfrm>
            <a:off x="1317100" y="3778975"/>
            <a:ext cx="2938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1"/>
                </a:solidFill>
                <a:latin typeface="Proxima Nova"/>
                <a:ea typeface="Proxima Nova"/>
                <a:cs typeface="Proxima Nova"/>
                <a:sym typeface="Proxima Nova"/>
              </a:rPr>
              <a:t>I think </a:t>
            </a:r>
            <a:r>
              <a:rPr b="1" i="1" lang="en" sz="1200">
                <a:solidFill>
                  <a:schemeClr val="dk1"/>
                </a:solidFill>
                <a:latin typeface="Proxima Nova"/>
                <a:ea typeface="Proxima Nova"/>
                <a:cs typeface="Proxima Nova"/>
                <a:sym typeface="Proxima Nova"/>
              </a:rPr>
              <a:t>paying the $10 may actually end up being a little better because you a whole lot of variety</a:t>
            </a:r>
            <a:r>
              <a:rPr i="1" lang="en" sz="1200">
                <a:solidFill>
                  <a:schemeClr val="dk1"/>
                </a:solidFill>
                <a:latin typeface="Proxima Nova"/>
                <a:ea typeface="Proxima Nova"/>
                <a:cs typeface="Proxima Nova"/>
                <a:sym typeface="Proxima Nova"/>
              </a:rPr>
              <a:t> instead of a small variety”</a:t>
            </a:r>
            <a:endParaRPr i="1" sz="1200">
              <a:latin typeface="Proxima Nova"/>
              <a:ea typeface="Proxima Nova"/>
              <a:cs typeface="Proxima Nova"/>
              <a:sym typeface="Proxima Nova"/>
            </a:endParaRPr>
          </a:p>
        </p:txBody>
      </p:sp>
      <p:sp>
        <p:nvSpPr>
          <p:cNvPr id="419" name="Google Shape;419;p57"/>
          <p:cNvSpPr txBox="1"/>
          <p:nvPr/>
        </p:nvSpPr>
        <p:spPr>
          <a:xfrm>
            <a:off x="5415550" y="3115250"/>
            <a:ext cx="3000000" cy="143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200">
                <a:solidFill>
                  <a:srgbClr val="1D1C1D"/>
                </a:solidFill>
                <a:latin typeface="Proxima Nova"/>
                <a:ea typeface="Proxima Nova"/>
                <a:cs typeface="Proxima Nova"/>
                <a:sym typeface="Proxima Nova"/>
              </a:rPr>
              <a:t>I would consider </a:t>
            </a:r>
            <a:r>
              <a:rPr b="1" i="1" lang="en" sz="1200">
                <a:solidFill>
                  <a:srgbClr val="1D1C1D"/>
                </a:solidFill>
                <a:latin typeface="Proxima Nova"/>
                <a:ea typeface="Proxima Nova"/>
                <a:cs typeface="Proxima Nova"/>
                <a:sym typeface="Proxima Nova"/>
              </a:rPr>
              <a:t>how many restaurants are participating</a:t>
            </a:r>
            <a:r>
              <a:rPr i="1" lang="en" sz="1200">
                <a:solidFill>
                  <a:srgbClr val="1D1C1D"/>
                </a:solidFill>
                <a:latin typeface="Proxima Nova"/>
                <a:ea typeface="Proxima Nova"/>
                <a:cs typeface="Proxima Nova"/>
                <a:sym typeface="Proxima Nova"/>
              </a:rPr>
              <a:t>, sometimes you sign up for it will cost most Rx I want, and </a:t>
            </a:r>
            <a:r>
              <a:rPr b="1" i="1" lang="en" sz="1200">
                <a:solidFill>
                  <a:srgbClr val="1D1C1D"/>
                </a:solidFill>
                <a:latin typeface="Proxima Nova"/>
                <a:ea typeface="Proxima Nova"/>
                <a:cs typeface="Proxima Nova"/>
                <a:sym typeface="Proxima Nova"/>
              </a:rPr>
              <a:t>if it doesn’t end up covering all the restaurants then its a turn off </a:t>
            </a:r>
            <a:r>
              <a:rPr i="1" lang="en" sz="1200">
                <a:solidFill>
                  <a:srgbClr val="1D1C1D"/>
                </a:solidFill>
                <a:latin typeface="Proxima Nova"/>
                <a:ea typeface="Proxima Nova"/>
                <a:cs typeface="Proxima Nova"/>
                <a:sym typeface="Proxima Nova"/>
              </a:rPr>
              <a:t>and I think maybe I don’t need it then”</a:t>
            </a:r>
            <a:endParaRPr i="1" sz="1200">
              <a:latin typeface="Proxima Nova"/>
              <a:ea typeface="Proxima Nova"/>
              <a:cs typeface="Proxima Nova"/>
              <a:sym typeface="Proxima Nova"/>
            </a:endParaRPr>
          </a:p>
        </p:txBody>
      </p:sp>
      <p:sp>
        <p:nvSpPr>
          <p:cNvPr id="420" name="Google Shape;420;p57"/>
          <p:cNvSpPr txBox="1"/>
          <p:nvPr/>
        </p:nvSpPr>
        <p:spPr>
          <a:xfrm>
            <a:off x="239225" y="257925"/>
            <a:ext cx="7683000" cy="4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Proxima Nova"/>
                <a:ea typeface="Proxima Nova"/>
                <a:cs typeface="Proxima Nova"/>
                <a:sym typeface="Proxima Nova"/>
              </a:rPr>
              <a:t>However, Cx still struggle to weigh the pros and cons; the math needs to be easier</a:t>
            </a:r>
            <a:endParaRPr b="1" sz="2000" u="sng">
              <a:solidFill>
                <a:schemeClr val="dk1"/>
              </a:solidFill>
              <a:latin typeface="Proxima Nova"/>
              <a:ea typeface="Proxima Nova"/>
              <a:cs typeface="Proxima Nova"/>
              <a:sym typeface="Proxima Nova"/>
            </a:endParaRPr>
          </a:p>
          <a:p>
            <a:pPr indent="0" lvl="0" marL="0" rtl="0" algn="l">
              <a:lnSpc>
                <a:spcPct val="90000"/>
              </a:lnSpc>
              <a:spcBef>
                <a:spcPts val="0"/>
              </a:spcBef>
              <a:spcAft>
                <a:spcPts val="0"/>
              </a:spcAft>
              <a:buNone/>
            </a:pPr>
            <a:r>
              <a:t/>
            </a:r>
            <a:endParaRPr b="1" sz="1900">
              <a:solidFill>
                <a:schemeClr val="dk1"/>
              </a:solidFill>
              <a:latin typeface="Proxima Nova"/>
              <a:ea typeface="Proxima Nova"/>
              <a:cs typeface="Proxima Nova"/>
              <a:sym typeface="Proxima Nova"/>
            </a:endParaRPr>
          </a:p>
        </p:txBody>
      </p:sp>
      <p:sp>
        <p:nvSpPr>
          <p:cNvPr id="421" name="Google Shape;421;p57"/>
          <p:cNvSpPr txBox="1"/>
          <p:nvPr/>
        </p:nvSpPr>
        <p:spPr>
          <a:xfrm>
            <a:off x="768400" y="2670400"/>
            <a:ext cx="548700" cy="79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400">
                <a:solidFill>
                  <a:srgbClr val="6AA84F"/>
                </a:solidFill>
                <a:latin typeface="Proxima Nova Extrabold"/>
                <a:ea typeface="Proxima Nova Extrabold"/>
                <a:cs typeface="Proxima Nova Extrabold"/>
                <a:sym typeface="Proxima Nova Extrabold"/>
              </a:rPr>
              <a:t>“</a:t>
            </a:r>
            <a:endParaRPr sz="6400">
              <a:solidFill>
                <a:srgbClr val="6AA84F"/>
              </a:solidFill>
              <a:latin typeface="Proxima Nova Extrabold"/>
              <a:ea typeface="Proxima Nova Extrabold"/>
              <a:cs typeface="Proxima Nova Extrabold"/>
              <a:sym typeface="Proxima Nova Extrabold"/>
            </a:endParaRPr>
          </a:p>
        </p:txBody>
      </p:sp>
      <p:sp>
        <p:nvSpPr>
          <p:cNvPr id="422" name="Google Shape;422;p57"/>
          <p:cNvSpPr txBox="1"/>
          <p:nvPr/>
        </p:nvSpPr>
        <p:spPr>
          <a:xfrm>
            <a:off x="4928050" y="2858838"/>
            <a:ext cx="548700" cy="79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400">
                <a:solidFill>
                  <a:srgbClr val="E23208"/>
                </a:solidFill>
                <a:latin typeface="Proxima Nova Extrabold"/>
                <a:ea typeface="Proxima Nova Extrabold"/>
                <a:cs typeface="Proxima Nova Extrabold"/>
                <a:sym typeface="Proxima Nova Extrabold"/>
              </a:rPr>
              <a:t>“</a:t>
            </a:r>
            <a:endParaRPr sz="6400">
              <a:solidFill>
                <a:srgbClr val="E23208"/>
              </a:solidFill>
              <a:latin typeface="Proxima Nova Extrabold"/>
              <a:ea typeface="Proxima Nova Extrabold"/>
              <a:cs typeface="Proxima Nova Extrabold"/>
              <a:sym typeface="Proxima Nova Extrabo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8"/>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8" name="Google Shape;428;p58"/>
          <p:cNvSpPr txBox="1"/>
          <p:nvPr/>
        </p:nvSpPr>
        <p:spPr>
          <a:xfrm>
            <a:off x="428851" y="240950"/>
            <a:ext cx="7517400" cy="410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1900">
                <a:solidFill>
                  <a:schemeClr val="dk1"/>
                </a:solidFill>
                <a:latin typeface="Proxima Nova"/>
                <a:ea typeface="Proxima Nova"/>
                <a:cs typeface="Proxima Nova"/>
                <a:sym typeface="Proxima Nova"/>
              </a:rPr>
              <a:t>Insight summary…</a:t>
            </a:r>
            <a:endParaRPr b="1" sz="1900">
              <a:solidFill>
                <a:schemeClr val="dk1"/>
              </a:solidFill>
              <a:latin typeface="Proxima Nova"/>
              <a:ea typeface="Proxima Nova"/>
              <a:cs typeface="Proxima Nova"/>
              <a:sym typeface="Proxima Nova"/>
            </a:endParaRPr>
          </a:p>
        </p:txBody>
      </p:sp>
      <p:sp>
        <p:nvSpPr>
          <p:cNvPr id="429" name="Google Shape;429;p58"/>
          <p:cNvSpPr txBox="1"/>
          <p:nvPr/>
        </p:nvSpPr>
        <p:spPr>
          <a:xfrm>
            <a:off x="428850" y="1012950"/>
            <a:ext cx="8333400" cy="25197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It is very difficult for Cx to learn about DashPass in app today, most Cx recall information about DashPass from banners</a:t>
            </a:r>
            <a:endParaRPr>
              <a:solidFill>
                <a:schemeClr val="dk1"/>
              </a:solidFill>
              <a:latin typeface="Proxima Nova"/>
              <a:ea typeface="Proxima Nova"/>
              <a:cs typeface="Proxima Nova"/>
              <a:sym typeface="Proxima Nova"/>
            </a:endParaRPr>
          </a:p>
          <a:p>
            <a:pPr indent="-317500" lvl="0" marL="457200" rtl="0" algn="l">
              <a:lnSpc>
                <a:spcPct val="115000"/>
              </a:lnSpc>
              <a:spcBef>
                <a:spcPts val="100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While once a week is the minimum frequency where DashPass feels viable, 2-3 orders per week feels </a:t>
            </a:r>
            <a:r>
              <a:rPr lang="en">
                <a:solidFill>
                  <a:schemeClr val="dk1"/>
                </a:solidFill>
                <a:latin typeface="Proxima Nova"/>
                <a:ea typeface="Proxima Nova"/>
                <a:cs typeface="Proxima Nova"/>
                <a:sym typeface="Proxima Nova"/>
              </a:rPr>
              <a:t>safer</a:t>
            </a:r>
            <a:r>
              <a:rPr lang="en">
                <a:solidFill>
                  <a:schemeClr val="dk1"/>
                </a:solidFill>
                <a:latin typeface="Proxima Nova"/>
                <a:ea typeface="Proxima Nova"/>
                <a:cs typeface="Proxima Nova"/>
                <a:sym typeface="Proxima Nova"/>
              </a:rPr>
              <a:t>.  </a:t>
            </a:r>
            <a:endParaRPr>
              <a:solidFill>
                <a:schemeClr val="dk1"/>
              </a:solidFill>
              <a:latin typeface="Proxima Nova"/>
              <a:ea typeface="Proxima Nova"/>
              <a:cs typeface="Proxima Nova"/>
              <a:sym typeface="Proxima Nova"/>
            </a:endParaRPr>
          </a:p>
          <a:p>
            <a:pPr indent="-317500" lvl="0" marL="457200" rtl="0" algn="l">
              <a:lnSpc>
                <a:spcPct val="115000"/>
              </a:lnSpc>
              <a:spcBef>
                <a:spcPts val="100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Member exclusive offers are the most eye catching benefit for Nearby Cx, however they need reassurance that these offers are </a:t>
            </a:r>
            <a:r>
              <a:rPr lang="en">
                <a:solidFill>
                  <a:schemeClr val="dk1"/>
                </a:solidFill>
                <a:latin typeface="Proxima Nova"/>
                <a:ea typeface="Proxima Nova"/>
                <a:cs typeface="Proxima Nova"/>
                <a:sym typeface="Proxima Nova"/>
              </a:rPr>
              <a:t>received</a:t>
            </a:r>
            <a:r>
              <a:rPr lang="en">
                <a:solidFill>
                  <a:schemeClr val="dk1"/>
                </a:solidFill>
                <a:latin typeface="Proxima Nova"/>
                <a:ea typeface="Proxima Nova"/>
                <a:cs typeface="Proxima Nova"/>
                <a:sym typeface="Proxima Nova"/>
              </a:rPr>
              <a:t> regularly and are truly exclusive</a:t>
            </a:r>
            <a:endParaRPr>
              <a:solidFill>
                <a:schemeClr val="dk1"/>
              </a:solidFill>
              <a:latin typeface="Proxima Nova"/>
              <a:ea typeface="Proxima Nova"/>
              <a:cs typeface="Proxima Nova"/>
              <a:sym typeface="Proxima Nova"/>
            </a:endParaRPr>
          </a:p>
          <a:p>
            <a:pPr indent="-317500" lvl="0" marL="457200" rtl="0" algn="l">
              <a:lnSpc>
                <a:spcPct val="115000"/>
              </a:lnSpc>
              <a:spcBef>
                <a:spcPts val="1000"/>
              </a:spcBef>
              <a:spcAft>
                <a:spcPts val="1000"/>
              </a:spcAft>
              <a:buClr>
                <a:schemeClr val="dk1"/>
              </a:buClr>
              <a:buSzPts val="1400"/>
              <a:buFont typeface="Proxima Nova"/>
              <a:buChar char="●"/>
            </a:pPr>
            <a:r>
              <a:rPr lang="en">
                <a:solidFill>
                  <a:schemeClr val="dk1"/>
                </a:solidFill>
                <a:latin typeface="Proxima Nova"/>
                <a:ea typeface="Proxima Nova"/>
                <a:cs typeface="Proxima Nova"/>
                <a:sym typeface="Proxima Nova"/>
              </a:rPr>
              <a:t>Some Cx feel they would benefit from a longer trial to recognize value and learn about DashPass benefits</a:t>
            </a:r>
            <a:endParaRPr>
              <a:solidFill>
                <a:schemeClr val="dk1"/>
              </a:solidFill>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9"/>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CCCCC"/>
                </a:solidFill>
              </a:rPr>
              <a:t>‹#›</a:t>
            </a:fld>
            <a:endParaRPr>
              <a:solidFill>
                <a:srgbClr val="CCCCCC"/>
              </a:solidFill>
            </a:endParaRPr>
          </a:p>
        </p:txBody>
      </p:sp>
      <p:sp>
        <p:nvSpPr>
          <p:cNvPr id="435" name="Google Shape;435;p59"/>
          <p:cNvSpPr txBox="1"/>
          <p:nvPr/>
        </p:nvSpPr>
        <p:spPr>
          <a:xfrm>
            <a:off x="488900" y="644875"/>
            <a:ext cx="7681200" cy="16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rgbClr val="FFFFFF"/>
                </a:solidFill>
                <a:latin typeface="Proxima Nova"/>
                <a:ea typeface="Proxima Nova"/>
                <a:cs typeface="Proxima Nova"/>
                <a:sym typeface="Proxima Nova"/>
              </a:rPr>
              <a:t>So…what can we do?</a:t>
            </a:r>
            <a:endParaRPr sz="5000">
              <a:solidFill>
                <a:srgbClr val="FFFFFF"/>
              </a:solidFill>
              <a:latin typeface="Proxima Nova"/>
              <a:ea typeface="Proxima Nova"/>
              <a:cs typeface="Proxima Nova"/>
              <a:sym typeface="Proxima Nova"/>
            </a:endParaRPr>
          </a:p>
        </p:txBody>
      </p:sp>
      <p:pic>
        <p:nvPicPr>
          <p:cNvPr id="436" name="Google Shape;436;p59"/>
          <p:cNvPicPr preferRelativeResize="0"/>
          <p:nvPr/>
        </p:nvPicPr>
        <p:blipFill>
          <a:blip r:embed="rId3">
            <a:alphaModFix/>
          </a:blip>
          <a:stretch>
            <a:fillRect/>
          </a:stretch>
        </p:blipFill>
        <p:spPr>
          <a:xfrm>
            <a:off x="4533200" y="1987900"/>
            <a:ext cx="2749550" cy="27865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0"/>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2" name="Google Shape;442;p60"/>
          <p:cNvSpPr txBox="1"/>
          <p:nvPr/>
        </p:nvSpPr>
        <p:spPr>
          <a:xfrm>
            <a:off x="428850" y="1012950"/>
            <a:ext cx="8333400" cy="28959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We could target the lowest hanging fruit Nearby Cx (those with 2-3 orders per week or at least once a month) with communications around the potential weekly savings they will </a:t>
            </a:r>
            <a:r>
              <a:rPr lang="en">
                <a:solidFill>
                  <a:schemeClr val="dk1"/>
                </a:solidFill>
                <a:latin typeface="Proxima Nova"/>
                <a:ea typeface="Proxima Nova"/>
                <a:cs typeface="Proxima Nova"/>
                <a:sym typeface="Proxima Nova"/>
              </a:rPr>
              <a:t>receive</a:t>
            </a:r>
            <a:endParaRPr>
              <a:solidFill>
                <a:schemeClr val="dk1"/>
              </a:solidFill>
              <a:latin typeface="Proxima Nova"/>
              <a:ea typeface="Proxima Nova"/>
              <a:cs typeface="Proxima Nova"/>
              <a:sym typeface="Proxima Nova"/>
            </a:endParaRPr>
          </a:p>
          <a:p>
            <a:pPr indent="-317500" lvl="0" marL="457200" rtl="0" algn="l">
              <a:lnSpc>
                <a:spcPct val="115000"/>
              </a:lnSpc>
              <a:spcBef>
                <a:spcPts val="100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Right now in-app communications are planned at a “journey level”.  We could work with the DashPass team to ensure that DashPass banners (which are most recalled by Cx) are shown in </a:t>
            </a:r>
            <a:r>
              <a:rPr lang="en">
                <a:solidFill>
                  <a:schemeClr val="dk1"/>
                </a:solidFill>
                <a:latin typeface="Proxima Nova"/>
                <a:ea typeface="Proxima Nova"/>
                <a:cs typeface="Proxima Nova"/>
                <a:sym typeface="Proxima Nova"/>
              </a:rPr>
              <a:t>complementary</a:t>
            </a:r>
            <a:r>
              <a:rPr lang="en">
                <a:solidFill>
                  <a:schemeClr val="dk1"/>
                </a:solidFill>
                <a:latin typeface="Proxima Nova"/>
                <a:ea typeface="Proxima Nova"/>
                <a:cs typeface="Proxima Nova"/>
                <a:sym typeface="Proxima Nova"/>
              </a:rPr>
              <a:t> experiences with Nearby or DashPass Lite carousel communications.</a:t>
            </a:r>
            <a:endParaRPr>
              <a:solidFill>
                <a:schemeClr val="dk1"/>
              </a:solidFill>
              <a:latin typeface="Proxima Nova"/>
              <a:ea typeface="Proxima Nova"/>
              <a:cs typeface="Proxima Nova"/>
              <a:sym typeface="Proxima Nova"/>
            </a:endParaRPr>
          </a:p>
          <a:p>
            <a:pPr indent="-317500" lvl="0" marL="457200" rtl="0" algn="l">
              <a:lnSpc>
                <a:spcPct val="115000"/>
              </a:lnSpc>
              <a:spcBef>
                <a:spcPts val="100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We could experiment with a 60 day DashPass trial after your X# nearby purchase</a:t>
            </a:r>
            <a:endParaRPr>
              <a:solidFill>
                <a:schemeClr val="dk1"/>
              </a:solidFill>
              <a:latin typeface="Proxima Nova"/>
              <a:ea typeface="Proxima Nova"/>
              <a:cs typeface="Proxima Nova"/>
              <a:sym typeface="Proxima Nova"/>
            </a:endParaRPr>
          </a:p>
          <a:p>
            <a:pPr indent="-317500" lvl="0" marL="457200" rtl="0" algn="l">
              <a:lnSpc>
                <a:spcPct val="115000"/>
              </a:lnSpc>
              <a:spcBef>
                <a:spcPts val="100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We should would with our DashPass partners to quantify or clarify member exclusive offers and test as a cart upsell benefit</a:t>
            </a:r>
            <a:endParaRPr>
              <a:solidFill>
                <a:schemeClr val="dk1"/>
              </a:solidFill>
              <a:latin typeface="Proxima Nova"/>
              <a:ea typeface="Proxima Nova"/>
              <a:cs typeface="Proxima Nova"/>
              <a:sym typeface="Proxima Nova"/>
            </a:endParaRPr>
          </a:p>
          <a:p>
            <a:pPr indent="-317500" lvl="0" marL="457200" rtl="0" algn="l">
              <a:lnSpc>
                <a:spcPct val="115000"/>
              </a:lnSpc>
              <a:spcBef>
                <a:spcPts val="1000"/>
              </a:spcBef>
              <a:spcAft>
                <a:spcPts val="1000"/>
              </a:spcAft>
              <a:buClr>
                <a:schemeClr val="dk1"/>
              </a:buClr>
              <a:buSzPts val="1400"/>
              <a:buFont typeface="Proxima Nova"/>
              <a:buChar char="●"/>
            </a:pPr>
            <a:r>
              <a:rPr lang="en">
                <a:solidFill>
                  <a:schemeClr val="dk1"/>
                </a:solidFill>
                <a:latin typeface="Proxima Nova"/>
                <a:ea typeface="Proxima Nova"/>
                <a:cs typeface="Proxima Nova"/>
                <a:sym typeface="Proxima Nova"/>
              </a:rPr>
              <a:t>We can work with the personalization team to push Cx towards MxShift</a:t>
            </a:r>
            <a:endParaRPr>
              <a:solidFill>
                <a:schemeClr val="dk1"/>
              </a:solidFill>
              <a:latin typeface="Proxima Nova"/>
              <a:ea typeface="Proxima Nova"/>
              <a:cs typeface="Proxima Nova"/>
              <a:sym typeface="Proxima Nova"/>
            </a:endParaRPr>
          </a:p>
        </p:txBody>
      </p:sp>
      <p:sp>
        <p:nvSpPr>
          <p:cNvPr id="443" name="Google Shape;443;p60"/>
          <p:cNvSpPr txBox="1"/>
          <p:nvPr/>
        </p:nvSpPr>
        <p:spPr>
          <a:xfrm>
            <a:off x="428851" y="240950"/>
            <a:ext cx="7517400" cy="410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1900">
                <a:solidFill>
                  <a:schemeClr val="dk1"/>
                </a:solidFill>
                <a:latin typeface="Proxima Nova"/>
                <a:ea typeface="Proxima Nova"/>
                <a:cs typeface="Proxima Nova"/>
                <a:sym typeface="Proxima Nova"/>
              </a:rPr>
              <a:t>A few </a:t>
            </a:r>
            <a:r>
              <a:rPr b="1" lang="en" sz="1900">
                <a:solidFill>
                  <a:schemeClr val="dk1"/>
                </a:solidFill>
                <a:latin typeface="Proxima Nova"/>
                <a:ea typeface="Proxima Nova"/>
                <a:cs typeface="Proxima Nova"/>
                <a:sym typeface="Proxima Nova"/>
              </a:rPr>
              <a:t>thoughts</a:t>
            </a:r>
            <a:r>
              <a:rPr b="1" lang="en" sz="1900">
                <a:solidFill>
                  <a:schemeClr val="dk1"/>
                </a:solidFill>
                <a:latin typeface="Proxima Nova"/>
                <a:ea typeface="Proxima Nova"/>
                <a:cs typeface="Proxima Nova"/>
                <a:sym typeface="Proxima Nova"/>
              </a:rPr>
              <a:t> based on what we’ve learned so far…</a:t>
            </a:r>
            <a:endParaRPr b="1" sz="1900">
              <a:solidFill>
                <a:schemeClr val="dk1"/>
              </a:solidFill>
              <a:latin typeface="Proxima Nova"/>
              <a:ea typeface="Proxima Nova"/>
              <a:cs typeface="Proxima Nova"/>
              <a:sym typeface="Proxima Nov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1"/>
          <p:cNvSpPr/>
          <p:nvPr/>
        </p:nvSpPr>
        <p:spPr>
          <a:xfrm>
            <a:off x="288325" y="4566825"/>
            <a:ext cx="3881100" cy="410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61"/>
          <p:cNvSpPr/>
          <p:nvPr/>
        </p:nvSpPr>
        <p:spPr>
          <a:xfrm>
            <a:off x="4654900" y="0"/>
            <a:ext cx="4489200" cy="5143500"/>
          </a:xfrm>
          <a:prstGeom prst="rect">
            <a:avLst/>
          </a:prstGeom>
          <a:solidFill>
            <a:srgbClr val="93C47D">
              <a:alpha val="25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61"/>
          <p:cNvSpPr/>
          <p:nvPr/>
        </p:nvSpPr>
        <p:spPr>
          <a:xfrm>
            <a:off x="330928" y="3330503"/>
            <a:ext cx="333000" cy="333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p>
        </p:txBody>
      </p:sp>
      <p:sp>
        <p:nvSpPr>
          <p:cNvPr id="451" name="Google Shape;451;p61"/>
          <p:cNvSpPr txBox="1"/>
          <p:nvPr/>
        </p:nvSpPr>
        <p:spPr>
          <a:xfrm>
            <a:off x="239225" y="257925"/>
            <a:ext cx="4269600" cy="410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b="1" lang="en" sz="1900">
                <a:solidFill>
                  <a:schemeClr val="dk1"/>
                </a:solidFill>
                <a:latin typeface="Proxima Nova"/>
                <a:ea typeface="Proxima Nova"/>
                <a:cs typeface="Proxima Nova"/>
                <a:sym typeface="Proxima Nova"/>
              </a:rPr>
              <a:t>We must continue</a:t>
            </a:r>
            <a:r>
              <a:rPr b="1" lang="en" sz="1900">
                <a:solidFill>
                  <a:schemeClr val="dk1"/>
                </a:solidFill>
                <a:latin typeface="Proxima Nova"/>
                <a:ea typeface="Proxima Nova"/>
                <a:cs typeface="Proxima Nova"/>
                <a:sym typeface="Proxima Nova"/>
              </a:rPr>
              <a:t> to explore DashPass lite, taking into account Cx feedback</a:t>
            </a:r>
            <a:endParaRPr b="1" sz="2000" u="sng">
              <a:solidFill>
                <a:schemeClr val="dk1"/>
              </a:solidFill>
              <a:latin typeface="Proxima Nova"/>
              <a:ea typeface="Proxima Nova"/>
              <a:cs typeface="Proxima Nova"/>
              <a:sym typeface="Proxima Nova"/>
            </a:endParaRPr>
          </a:p>
          <a:p>
            <a:pPr indent="0" lvl="0" marL="0" rtl="0" algn="l">
              <a:lnSpc>
                <a:spcPct val="90000"/>
              </a:lnSpc>
              <a:spcBef>
                <a:spcPts val="0"/>
              </a:spcBef>
              <a:spcAft>
                <a:spcPts val="0"/>
              </a:spcAft>
              <a:buNone/>
            </a:pPr>
            <a:r>
              <a:t/>
            </a:r>
            <a:endParaRPr b="1" sz="1900">
              <a:solidFill>
                <a:schemeClr val="dk1"/>
              </a:solidFill>
              <a:latin typeface="Proxima Nova"/>
              <a:ea typeface="Proxima Nova"/>
              <a:cs typeface="Proxima Nova"/>
              <a:sym typeface="Proxima Nova"/>
            </a:endParaRPr>
          </a:p>
        </p:txBody>
      </p:sp>
      <p:sp>
        <p:nvSpPr>
          <p:cNvPr id="452" name="Google Shape;452;p61"/>
          <p:cNvSpPr txBox="1"/>
          <p:nvPr/>
        </p:nvSpPr>
        <p:spPr>
          <a:xfrm>
            <a:off x="663925" y="1488050"/>
            <a:ext cx="3881100" cy="13473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rgbClr val="38761D"/>
              </a:buClr>
              <a:buSzPts val="1200"/>
              <a:buFont typeface="Proxima Nova"/>
              <a:buChar char="●"/>
            </a:pPr>
            <a:r>
              <a:rPr lang="en" sz="1200">
                <a:solidFill>
                  <a:schemeClr val="dk1"/>
                </a:solidFill>
                <a:latin typeface="Proxima Nova"/>
                <a:ea typeface="Proxima Nova"/>
                <a:cs typeface="Proxima Nova"/>
                <a:sym typeface="Proxima Nova"/>
              </a:rPr>
              <a:t>Cx liked the idea of Nearby $0 delivery for DashPass lite</a:t>
            </a:r>
            <a:endParaRPr sz="1200">
              <a:solidFill>
                <a:schemeClr val="dk1"/>
              </a:solidFill>
              <a:latin typeface="Proxima Nova"/>
              <a:ea typeface="Proxima Nova"/>
              <a:cs typeface="Proxima Nova"/>
              <a:sym typeface="Proxima Nova"/>
            </a:endParaRPr>
          </a:p>
          <a:p>
            <a:pPr indent="-304800" lvl="0" marL="457200" rtl="0" algn="l">
              <a:lnSpc>
                <a:spcPct val="115000"/>
              </a:lnSpc>
              <a:spcBef>
                <a:spcPts val="1000"/>
              </a:spcBef>
              <a:spcAft>
                <a:spcPts val="1000"/>
              </a:spcAft>
              <a:buClr>
                <a:srgbClr val="38761D"/>
              </a:buClr>
              <a:buSzPts val="1200"/>
              <a:buFont typeface="Proxima Nova"/>
              <a:buChar char="●"/>
            </a:pPr>
            <a:r>
              <a:rPr lang="en" sz="1200">
                <a:solidFill>
                  <a:schemeClr val="dk1"/>
                </a:solidFill>
                <a:latin typeface="Proxima Nova"/>
                <a:ea typeface="Proxima Nova"/>
                <a:cs typeface="Proxima Nova"/>
                <a:sym typeface="Proxima Nova"/>
              </a:rPr>
              <a:t>Cx who like to compare across apps felt the 10% helped DashPass Lite stay competitive with other offers/discounts available</a:t>
            </a:r>
            <a:endParaRPr sz="1200">
              <a:solidFill>
                <a:schemeClr val="dk1"/>
              </a:solidFill>
              <a:latin typeface="Proxima Nova"/>
              <a:ea typeface="Proxima Nova"/>
              <a:cs typeface="Proxima Nova"/>
              <a:sym typeface="Proxima Nova"/>
            </a:endParaRPr>
          </a:p>
        </p:txBody>
      </p:sp>
      <p:pic>
        <p:nvPicPr>
          <p:cNvPr id="453" name="Google Shape;453;p61"/>
          <p:cNvPicPr preferRelativeResize="0"/>
          <p:nvPr/>
        </p:nvPicPr>
        <p:blipFill>
          <a:blip r:embed="rId3">
            <a:alphaModFix/>
          </a:blip>
          <a:stretch>
            <a:fillRect/>
          </a:stretch>
        </p:blipFill>
        <p:spPr>
          <a:xfrm>
            <a:off x="5037250" y="948725"/>
            <a:ext cx="1708599" cy="3763352"/>
          </a:xfrm>
          <a:prstGeom prst="rect">
            <a:avLst/>
          </a:prstGeom>
          <a:noFill/>
          <a:ln>
            <a:noFill/>
          </a:ln>
        </p:spPr>
      </p:pic>
      <p:pic>
        <p:nvPicPr>
          <p:cNvPr id="454" name="Google Shape;454;p61"/>
          <p:cNvPicPr preferRelativeResize="0"/>
          <p:nvPr/>
        </p:nvPicPr>
        <p:blipFill>
          <a:blip r:embed="rId4">
            <a:alphaModFix/>
          </a:blip>
          <a:stretch>
            <a:fillRect/>
          </a:stretch>
        </p:blipFill>
        <p:spPr>
          <a:xfrm>
            <a:off x="6939675" y="948725"/>
            <a:ext cx="1708600" cy="3753946"/>
          </a:xfrm>
          <a:prstGeom prst="rect">
            <a:avLst/>
          </a:prstGeom>
          <a:noFill/>
          <a:ln>
            <a:noFill/>
          </a:ln>
        </p:spPr>
      </p:pic>
      <p:sp>
        <p:nvSpPr>
          <p:cNvPr id="455" name="Google Shape;455;p61"/>
          <p:cNvSpPr txBox="1"/>
          <p:nvPr/>
        </p:nvSpPr>
        <p:spPr>
          <a:xfrm>
            <a:off x="663925" y="3056150"/>
            <a:ext cx="3844800" cy="14316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rgbClr val="FF3008"/>
              </a:buClr>
              <a:buSzPts val="1200"/>
              <a:buFont typeface="Proxima Nova"/>
              <a:buChar char="●"/>
            </a:pPr>
            <a:r>
              <a:rPr lang="en" sz="1200">
                <a:solidFill>
                  <a:schemeClr val="dk1"/>
                </a:solidFill>
                <a:latin typeface="Proxima Nova"/>
                <a:ea typeface="Proxima Nova"/>
                <a:cs typeface="Proxima Nova"/>
                <a:sym typeface="Proxima Nova"/>
              </a:rPr>
              <a:t>Some Cx though that DashPass Lite was another version of the free trial and they would eventually be charged for DashPass</a:t>
            </a:r>
            <a:endParaRPr sz="1200">
              <a:solidFill>
                <a:schemeClr val="dk1"/>
              </a:solidFill>
              <a:latin typeface="Proxima Nova"/>
              <a:ea typeface="Proxima Nova"/>
              <a:cs typeface="Proxima Nova"/>
              <a:sym typeface="Proxima Nova"/>
            </a:endParaRPr>
          </a:p>
          <a:p>
            <a:pPr indent="-304800" lvl="0" marL="457200" rtl="0" algn="l">
              <a:lnSpc>
                <a:spcPct val="115000"/>
              </a:lnSpc>
              <a:spcBef>
                <a:spcPts val="0"/>
              </a:spcBef>
              <a:spcAft>
                <a:spcPts val="0"/>
              </a:spcAft>
              <a:buClr>
                <a:srgbClr val="FF3008"/>
              </a:buClr>
              <a:buSzPts val="1200"/>
              <a:buFont typeface="Proxima Nova"/>
              <a:buChar char="●"/>
            </a:pPr>
            <a:r>
              <a:rPr lang="en" sz="1200">
                <a:solidFill>
                  <a:schemeClr val="dk1"/>
                </a:solidFill>
                <a:latin typeface="Proxima Nova"/>
                <a:ea typeface="Proxima Nova"/>
                <a:cs typeface="Proxima Nova"/>
                <a:sym typeface="Proxima Nova"/>
              </a:rPr>
              <a:t>Some Cx were concerned that there would be too much Mx overlap (e.g. the 3 Wendy’s in my area would count towards 3 of the Nearby Mx) </a:t>
            </a:r>
            <a:endParaRPr sz="1200">
              <a:solidFill>
                <a:schemeClr val="dk1"/>
              </a:solidFill>
              <a:latin typeface="Proxima Nova"/>
              <a:ea typeface="Proxima Nova"/>
              <a:cs typeface="Proxima Nova"/>
              <a:sym typeface="Proxima Nova"/>
            </a:endParaRPr>
          </a:p>
        </p:txBody>
      </p:sp>
      <p:pic>
        <p:nvPicPr>
          <p:cNvPr id="456" name="Google Shape;456;p61"/>
          <p:cNvPicPr preferRelativeResize="0"/>
          <p:nvPr/>
        </p:nvPicPr>
        <p:blipFill>
          <a:blip r:embed="rId5">
            <a:alphaModFix/>
          </a:blip>
          <a:stretch>
            <a:fillRect/>
          </a:stretch>
        </p:blipFill>
        <p:spPr>
          <a:xfrm>
            <a:off x="81038" y="1367125"/>
            <a:ext cx="739725" cy="739725"/>
          </a:xfrm>
          <a:prstGeom prst="rect">
            <a:avLst/>
          </a:prstGeom>
          <a:noFill/>
          <a:ln>
            <a:noFill/>
          </a:ln>
        </p:spPr>
      </p:pic>
      <p:pic>
        <p:nvPicPr>
          <p:cNvPr id="457" name="Google Shape;457;p61"/>
          <p:cNvPicPr preferRelativeResize="0"/>
          <p:nvPr/>
        </p:nvPicPr>
        <p:blipFill>
          <a:blip r:embed="rId6">
            <a:alphaModFix/>
          </a:blip>
          <a:stretch>
            <a:fillRect/>
          </a:stretch>
        </p:blipFill>
        <p:spPr>
          <a:xfrm rot="10800000">
            <a:off x="140287" y="3204987"/>
            <a:ext cx="714276" cy="714276"/>
          </a:xfrm>
          <a:prstGeom prst="rect">
            <a:avLst/>
          </a:prstGeom>
          <a:noFill/>
          <a:ln>
            <a:noFill/>
          </a:ln>
        </p:spPr>
      </p:pic>
      <p:sp>
        <p:nvSpPr>
          <p:cNvPr id="458" name="Google Shape;458;p61"/>
          <p:cNvSpPr txBox="1"/>
          <p:nvPr/>
        </p:nvSpPr>
        <p:spPr>
          <a:xfrm>
            <a:off x="239225" y="4549300"/>
            <a:ext cx="4269600" cy="410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i="1" lang="en" sz="1000">
                <a:solidFill>
                  <a:schemeClr val="dk1"/>
                </a:solidFill>
                <a:latin typeface="Proxima Nova"/>
                <a:ea typeface="Proxima Nova"/>
                <a:cs typeface="Proxima Nova"/>
                <a:sym typeface="Proxima Nova"/>
              </a:rPr>
              <a:t>UXR recommends further concept testing and A/B research testing rotation vs. consistent set of Rx</a:t>
            </a:r>
            <a:endParaRPr i="1" sz="1000">
              <a:solidFill>
                <a:schemeClr val="dk1"/>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1000"/>
                                        <p:tgtEl>
                                          <p:spTgt spid="4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62"/>
          <p:cNvSpPr/>
          <p:nvPr/>
        </p:nvSpPr>
        <p:spPr>
          <a:xfrm>
            <a:off x="4684700" y="-125"/>
            <a:ext cx="4459200" cy="5143500"/>
          </a:xfrm>
          <a:prstGeom prst="rect">
            <a:avLst/>
          </a:prstGeom>
          <a:solidFill>
            <a:srgbClr val="EEEEEE">
              <a:alpha val="49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62"/>
          <p:cNvSpPr txBox="1"/>
          <p:nvPr/>
        </p:nvSpPr>
        <p:spPr>
          <a:xfrm>
            <a:off x="462275" y="470425"/>
            <a:ext cx="72876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200">
                <a:solidFill>
                  <a:schemeClr val="dk1"/>
                </a:solidFill>
                <a:latin typeface="Proxima Nova"/>
                <a:ea typeface="Proxima Nova"/>
                <a:cs typeface="Proxima Nova"/>
                <a:sym typeface="Proxima Nova"/>
              </a:rPr>
              <a:t>Never forget affordability=</a:t>
            </a:r>
            <a:endParaRPr b="1" sz="22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b="1" lang="en" sz="2200">
                <a:solidFill>
                  <a:schemeClr val="dk1"/>
                </a:solidFill>
                <a:latin typeface="Proxima Nova"/>
                <a:ea typeface="Proxima Nova"/>
                <a:cs typeface="Proxima Nova"/>
                <a:sym typeface="Proxima Nova"/>
              </a:rPr>
              <a:t>cost/value</a:t>
            </a:r>
            <a:endParaRPr b="1" sz="2200">
              <a:solidFill>
                <a:schemeClr val="dk1"/>
              </a:solidFill>
              <a:latin typeface="Proxima Nova"/>
              <a:ea typeface="Proxima Nova"/>
              <a:cs typeface="Proxima Nova"/>
              <a:sym typeface="Proxima Nova"/>
            </a:endParaRPr>
          </a:p>
        </p:txBody>
      </p:sp>
      <p:sp>
        <p:nvSpPr>
          <p:cNvPr id="465" name="Google Shape;465;p62"/>
          <p:cNvSpPr txBox="1"/>
          <p:nvPr/>
        </p:nvSpPr>
        <p:spPr>
          <a:xfrm>
            <a:off x="473575" y="1310425"/>
            <a:ext cx="39924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Proxima Nova"/>
                <a:ea typeface="Proxima Nova"/>
                <a:cs typeface="Proxima Nova"/>
                <a:sym typeface="Proxima Nova"/>
              </a:rPr>
              <a:t>Cx are looking for value, how can we build this into our DashPass levers?</a:t>
            </a:r>
            <a:endParaRPr b="1" sz="1300">
              <a:solidFill>
                <a:schemeClr val="dk1"/>
              </a:solidFill>
              <a:latin typeface="Proxima Nova"/>
              <a:ea typeface="Proxima Nova"/>
              <a:cs typeface="Proxima Nova"/>
              <a:sym typeface="Proxima Nova"/>
            </a:endParaRPr>
          </a:p>
        </p:txBody>
      </p:sp>
      <p:sp>
        <p:nvSpPr>
          <p:cNvPr id="466" name="Google Shape;466;p62"/>
          <p:cNvSpPr txBox="1"/>
          <p:nvPr/>
        </p:nvSpPr>
        <p:spPr>
          <a:xfrm>
            <a:off x="238400" y="1783900"/>
            <a:ext cx="548700" cy="79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400">
                <a:solidFill>
                  <a:srgbClr val="E23208"/>
                </a:solidFill>
                <a:latin typeface="Proxima Nova Extrabold"/>
                <a:ea typeface="Proxima Nova Extrabold"/>
                <a:cs typeface="Proxima Nova Extrabold"/>
                <a:sym typeface="Proxima Nova Extrabold"/>
              </a:rPr>
              <a:t>“</a:t>
            </a:r>
            <a:endParaRPr sz="6400">
              <a:solidFill>
                <a:srgbClr val="E23208"/>
              </a:solidFill>
              <a:latin typeface="Proxima Nova Extrabold"/>
              <a:ea typeface="Proxima Nova Extrabold"/>
              <a:cs typeface="Proxima Nova Extrabold"/>
              <a:sym typeface="Proxima Nova Extrabold"/>
            </a:endParaRPr>
          </a:p>
        </p:txBody>
      </p:sp>
      <p:sp>
        <p:nvSpPr>
          <p:cNvPr id="467" name="Google Shape;467;p62"/>
          <p:cNvSpPr txBox="1"/>
          <p:nvPr/>
        </p:nvSpPr>
        <p:spPr>
          <a:xfrm>
            <a:off x="762325" y="2982238"/>
            <a:ext cx="3414900" cy="113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1"/>
                </a:solidFill>
                <a:latin typeface="Proxima Nova"/>
                <a:ea typeface="Proxima Nova"/>
                <a:cs typeface="Proxima Nova"/>
                <a:sym typeface="Proxima Nova"/>
              </a:rPr>
              <a:t>“We wanted to eat out less and eat healthier at home. Noticed that there are </a:t>
            </a:r>
            <a:r>
              <a:rPr b="1" i="1" lang="en" sz="1200">
                <a:solidFill>
                  <a:schemeClr val="dk1"/>
                </a:solidFill>
                <a:latin typeface="Proxima Nova"/>
                <a:ea typeface="Proxima Nova"/>
                <a:cs typeface="Proxima Nova"/>
                <a:sym typeface="Proxima Nova"/>
              </a:rPr>
              <a:t>unhealthy restaurants and it’s expensive</a:t>
            </a:r>
            <a:r>
              <a:rPr i="1" lang="en" sz="1200">
                <a:solidFill>
                  <a:schemeClr val="dk1"/>
                </a:solidFill>
                <a:latin typeface="Proxima Nova"/>
                <a:ea typeface="Proxima Nova"/>
                <a:cs typeface="Proxima Nova"/>
                <a:sym typeface="Proxima Nova"/>
              </a:rPr>
              <a:t>; we're trying to review </a:t>
            </a:r>
            <a:r>
              <a:rPr b="1" i="1" lang="en" sz="1200">
                <a:solidFill>
                  <a:schemeClr val="dk1"/>
                </a:solidFill>
                <a:latin typeface="Proxima Nova"/>
                <a:ea typeface="Proxima Nova"/>
                <a:cs typeface="Proxima Nova"/>
                <a:sym typeface="Proxima Nova"/>
              </a:rPr>
              <a:t>what’s healthier and cheaper.</a:t>
            </a:r>
            <a:r>
              <a:rPr i="1" lang="en" sz="1200">
                <a:solidFill>
                  <a:schemeClr val="dk1"/>
                </a:solidFill>
                <a:latin typeface="Proxima Nova"/>
                <a:ea typeface="Proxima Nova"/>
                <a:cs typeface="Proxima Nova"/>
                <a:sym typeface="Proxima Nova"/>
              </a:rPr>
              <a:t>”</a:t>
            </a:r>
            <a:endParaRPr i="1"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dk1"/>
              </a:solidFill>
            </a:endParaRPr>
          </a:p>
        </p:txBody>
      </p:sp>
      <p:sp>
        <p:nvSpPr>
          <p:cNvPr id="468" name="Google Shape;468;p62"/>
          <p:cNvSpPr txBox="1"/>
          <p:nvPr/>
        </p:nvSpPr>
        <p:spPr>
          <a:xfrm>
            <a:off x="238400" y="2752488"/>
            <a:ext cx="548700" cy="79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400">
                <a:solidFill>
                  <a:srgbClr val="E23208"/>
                </a:solidFill>
                <a:latin typeface="Proxima Nova Extrabold"/>
                <a:ea typeface="Proxima Nova Extrabold"/>
                <a:cs typeface="Proxima Nova Extrabold"/>
                <a:sym typeface="Proxima Nova Extrabold"/>
              </a:rPr>
              <a:t>“</a:t>
            </a:r>
            <a:endParaRPr sz="6400">
              <a:solidFill>
                <a:srgbClr val="E23208"/>
              </a:solidFill>
              <a:latin typeface="Proxima Nova Extrabold"/>
              <a:ea typeface="Proxima Nova Extrabold"/>
              <a:cs typeface="Proxima Nova Extrabold"/>
              <a:sym typeface="Proxima Nova Extrabold"/>
            </a:endParaRPr>
          </a:p>
        </p:txBody>
      </p:sp>
      <p:sp>
        <p:nvSpPr>
          <p:cNvPr id="469" name="Google Shape;469;p62"/>
          <p:cNvSpPr txBox="1"/>
          <p:nvPr/>
        </p:nvSpPr>
        <p:spPr>
          <a:xfrm>
            <a:off x="762325" y="2075088"/>
            <a:ext cx="35064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i="1" lang="en" sz="1100">
                <a:solidFill>
                  <a:schemeClr val="dk1"/>
                </a:solidFill>
                <a:latin typeface="Proxima Nova"/>
                <a:ea typeface="Proxima Nova"/>
                <a:cs typeface="Proxima Nova"/>
                <a:sym typeface="Proxima Nova"/>
              </a:rPr>
              <a:t>“It’s 0.99 cents but on DoorDash it’s $4.50.  </a:t>
            </a:r>
            <a:r>
              <a:rPr b="1" i="1" lang="en" sz="1100">
                <a:solidFill>
                  <a:schemeClr val="dk1"/>
                </a:solidFill>
                <a:latin typeface="Proxima Nova"/>
                <a:ea typeface="Proxima Nova"/>
                <a:cs typeface="Proxima Nova"/>
                <a:sym typeface="Proxima Nova"/>
              </a:rPr>
              <a:t>Why is it so much more?  It’s an extra charge that I don’t like.  What am I getting for that?</a:t>
            </a:r>
            <a:r>
              <a:rPr i="1" lang="en" sz="1100">
                <a:solidFill>
                  <a:schemeClr val="dk1"/>
                </a:solidFill>
                <a:latin typeface="Proxima Nova"/>
                <a:ea typeface="Proxima Nova"/>
                <a:cs typeface="Proxima Nova"/>
                <a:sym typeface="Proxima Nova"/>
              </a:rPr>
              <a:t>”</a:t>
            </a:r>
            <a:endParaRPr i="1" sz="11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i="1" sz="1100">
              <a:solidFill>
                <a:schemeClr val="dk1"/>
              </a:solidFill>
              <a:latin typeface="Proxima Nova"/>
              <a:ea typeface="Proxima Nova"/>
              <a:cs typeface="Proxima Nova"/>
              <a:sym typeface="Proxima Nova"/>
            </a:endParaRPr>
          </a:p>
        </p:txBody>
      </p:sp>
      <p:sp>
        <p:nvSpPr>
          <p:cNvPr id="470" name="Google Shape;470;p62"/>
          <p:cNvSpPr txBox="1"/>
          <p:nvPr/>
        </p:nvSpPr>
        <p:spPr>
          <a:xfrm>
            <a:off x="5130500" y="917975"/>
            <a:ext cx="3318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latin typeface="Proxima Nova"/>
                <a:ea typeface="Proxima Nova"/>
                <a:cs typeface="Proxima Nova"/>
                <a:sym typeface="Proxima Nova"/>
              </a:rPr>
              <a:t>Top value levers for Cx:</a:t>
            </a:r>
            <a:endParaRPr b="1" sz="1300">
              <a:solidFill>
                <a:schemeClr val="dk1"/>
              </a:solidFill>
              <a:latin typeface="Proxima Nova"/>
              <a:ea typeface="Proxima Nova"/>
              <a:cs typeface="Proxima Nova"/>
              <a:sym typeface="Proxima Nova"/>
            </a:endParaRPr>
          </a:p>
        </p:txBody>
      </p:sp>
      <p:sp>
        <p:nvSpPr>
          <p:cNvPr id="471" name="Google Shape;471;p62"/>
          <p:cNvSpPr txBox="1"/>
          <p:nvPr/>
        </p:nvSpPr>
        <p:spPr>
          <a:xfrm>
            <a:off x="238400" y="3919075"/>
            <a:ext cx="548700" cy="79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400">
                <a:solidFill>
                  <a:srgbClr val="E23208"/>
                </a:solidFill>
                <a:latin typeface="Proxima Nova Extrabold"/>
                <a:ea typeface="Proxima Nova Extrabold"/>
                <a:cs typeface="Proxima Nova Extrabold"/>
                <a:sym typeface="Proxima Nova Extrabold"/>
              </a:rPr>
              <a:t>“</a:t>
            </a:r>
            <a:endParaRPr sz="6400">
              <a:solidFill>
                <a:srgbClr val="E23208"/>
              </a:solidFill>
              <a:latin typeface="Proxima Nova Extrabold"/>
              <a:ea typeface="Proxima Nova Extrabold"/>
              <a:cs typeface="Proxima Nova Extrabold"/>
              <a:sym typeface="Proxima Nova Extrabold"/>
            </a:endParaRPr>
          </a:p>
        </p:txBody>
      </p:sp>
      <p:sp>
        <p:nvSpPr>
          <p:cNvPr id="472" name="Google Shape;472;p62"/>
          <p:cNvSpPr txBox="1"/>
          <p:nvPr/>
        </p:nvSpPr>
        <p:spPr>
          <a:xfrm>
            <a:off x="762325" y="4134063"/>
            <a:ext cx="3506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i="1" lang="en" sz="1200">
                <a:solidFill>
                  <a:schemeClr val="dk1"/>
                </a:solidFill>
                <a:latin typeface="Proxima Nova"/>
                <a:ea typeface="Proxima Nova"/>
                <a:cs typeface="Proxima Nova"/>
                <a:sym typeface="Proxima Nova"/>
              </a:rPr>
              <a:t>“</a:t>
            </a:r>
            <a:r>
              <a:rPr lang="en" sz="1200">
                <a:solidFill>
                  <a:schemeClr val="dk1"/>
                </a:solidFill>
                <a:latin typeface="Proxima Nova"/>
                <a:ea typeface="Proxima Nova"/>
                <a:cs typeface="Proxima Nova"/>
                <a:sym typeface="Proxima Nova"/>
              </a:rPr>
              <a:t>I want to </a:t>
            </a:r>
            <a:r>
              <a:rPr b="1" lang="en" sz="1200">
                <a:solidFill>
                  <a:schemeClr val="dk1"/>
                </a:solidFill>
                <a:latin typeface="Proxima Nova"/>
                <a:ea typeface="Proxima Nova"/>
                <a:cs typeface="Proxima Nova"/>
                <a:sym typeface="Proxima Nova"/>
              </a:rPr>
              <a:t>pay as little as possible</a:t>
            </a:r>
            <a:r>
              <a:rPr lang="en" sz="1200">
                <a:solidFill>
                  <a:schemeClr val="dk1"/>
                </a:solidFill>
                <a:latin typeface="Proxima Nova"/>
                <a:ea typeface="Proxima Nova"/>
                <a:cs typeface="Proxima Nova"/>
                <a:sym typeface="Proxima Nova"/>
              </a:rPr>
              <a:t>, but I </a:t>
            </a:r>
            <a:r>
              <a:rPr b="1" lang="en" sz="1200">
                <a:solidFill>
                  <a:schemeClr val="dk1"/>
                </a:solidFill>
                <a:latin typeface="Proxima Nova"/>
                <a:ea typeface="Proxima Nova"/>
                <a:cs typeface="Proxima Nova"/>
                <a:sym typeface="Proxima Nova"/>
              </a:rPr>
              <a:t>also want it to be fair</a:t>
            </a:r>
            <a:r>
              <a:rPr lang="en" sz="1200">
                <a:solidFill>
                  <a:schemeClr val="dk1"/>
                </a:solidFill>
                <a:latin typeface="Proxima Nova"/>
                <a:ea typeface="Proxima Nova"/>
                <a:cs typeface="Proxima Nova"/>
                <a:sym typeface="Proxima Nova"/>
              </a:rPr>
              <a:t>”</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i="1" sz="1200">
              <a:solidFill>
                <a:schemeClr val="dk1"/>
              </a:solidFill>
              <a:latin typeface="Proxima Nova"/>
              <a:ea typeface="Proxima Nova"/>
              <a:cs typeface="Proxima Nova"/>
              <a:sym typeface="Proxima Nova"/>
            </a:endParaRPr>
          </a:p>
        </p:txBody>
      </p:sp>
      <p:sp>
        <p:nvSpPr>
          <p:cNvPr id="473" name="Google Shape;473;p62"/>
          <p:cNvSpPr txBox="1"/>
          <p:nvPr/>
        </p:nvSpPr>
        <p:spPr>
          <a:xfrm>
            <a:off x="5713275" y="1374388"/>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Proxima Nova"/>
                <a:ea typeface="Proxima Nova"/>
                <a:cs typeface="Proxima Nova"/>
                <a:sym typeface="Proxima Nova"/>
              </a:rPr>
              <a:t>Time saved</a:t>
            </a:r>
            <a:endParaRPr>
              <a:solidFill>
                <a:schemeClr val="dk1"/>
              </a:solidFill>
            </a:endParaRPr>
          </a:p>
        </p:txBody>
      </p:sp>
      <p:sp>
        <p:nvSpPr>
          <p:cNvPr id="474" name="Google Shape;474;p62"/>
          <p:cNvSpPr txBox="1"/>
          <p:nvPr/>
        </p:nvSpPr>
        <p:spPr>
          <a:xfrm>
            <a:off x="5713275" y="1907010"/>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Proxima Nova"/>
                <a:ea typeface="Proxima Nova"/>
                <a:cs typeface="Proxima Nova"/>
                <a:sym typeface="Proxima Nova"/>
              </a:rPr>
              <a:t>Energy saved</a:t>
            </a:r>
            <a:endParaRPr>
              <a:solidFill>
                <a:schemeClr val="dk1"/>
              </a:solidFill>
            </a:endParaRPr>
          </a:p>
        </p:txBody>
      </p:sp>
      <p:sp>
        <p:nvSpPr>
          <p:cNvPr id="475" name="Google Shape;475;p62"/>
          <p:cNvSpPr txBox="1"/>
          <p:nvPr/>
        </p:nvSpPr>
        <p:spPr>
          <a:xfrm>
            <a:off x="5713275" y="2896605"/>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Proxima Nova"/>
                <a:ea typeface="Proxima Nova"/>
                <a:cs typeface="Proxima Nova"/>
                <a:sym typeface="Proxima Nova"/>
              </a:rPr>
              <a:t>Food quality/Taste</a:t>
            </a:r>
            <a:endParaRPr>
              <a:solidFill>
                <a:schemeClr val="dk1"/>
              </a:solidFill>
            </a:endParaRPr>
          </a:p>
        </p:txBody>
      </p:sp>
      <p:sp>
        <p:nvSpPr>
          <p:cNvPr id="476" name="Google Shape;476;p62"/>
          <p:cNvSpPr txBox="1"/>
          <p:nvPr/>
        </p:nvSpPr>
        <p:spPr>
          <a:xfrm>
            <a:off x="5713275" y="2363428"/>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Proxima Nova"/>
                <a:ea typeface="Proxima Nova"/>
                <a:cs typeface="Proxima Nova"/>
                <a:sym typeface="Proxima Nova"/>
              </a:rPr>
              <a:t>Selection of cuisines</a:t>
            </a:r>
            <a:endParaRPr>
              <a:solidFill>
                <a:schemeClr val="dk1"/>
              </a:solidFill>
            </a:endParaRPr>
          </a:p>
        </p:txBody>
      </p:sp>
      <p:sp>
        <p:nvSpPr>
          <p:cNvPr id="477" name="Google Shape;477;p62"/>
          <p:cNvSpPr txBox="1"/>
          <p:nvPr/>
        </p:nvSpPr>
        <p:spPr>
          <a:xfrm>
            <a:off x="5713275" y="3388703"/>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Proxima Nova"/>
                <a:ea typeface="Proxima Nova"/>
                <a:cs typeface="Proxima Nova"/>
                <a:sym typeface="Proxima Nova"/>
              </a:rPr>
              <a:t>Timeliness of delivery</a:t>
            </a:r>
            <a:endParaRPr sz="1300">
              <a:solidFill>
                <a:schemeClr val="dk1"/>
              </a:solidFill>
              <a:latin typeface="Proxima Nova"/>
              <a:ea typeface="Proxima Nova"/>
              <a:cs typeface="Proxima Nova"/>
              <a:sym typeface="Proxima Nova"/>
            </a:endParaRPr>
          </a:p>
        </p:txBody>
      </p:sp>
      <p:sp>
        <p:nvSpPr>
          <p:cNvPr id="478" name="Google Shape;478;p62"/>
          <p:cNvSpPr txBox="1"/>
          <p:nvPr/>
        </p:nvSpPr>
        <p:spPr>
          <a:xfrm>
            <a:off x="5713275" y="3887288"/>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Proxima Nova"/>
                <a:ea typeface="Proxima Nova"/>
                <a:cs typeface="Proxima Nova"/>
                <a:sym typeface="Proxima Nova"/>
              </a:rPr>
              <a:t>Feeding the whole family</a:t>
            </a:r>
            <a:endParaRPr sz="1300">
              <a:solidFill>
                <a:schemeClr val="dk1"/>
              </a:solidFill>
              <a:latin typeface="Proxima Nova"/>
              <a:ea typeface="Proxima Nova"/>
              <a:cs typeface="Proxima Nova"/>
              <a:sym typeface="Proxima Nova"/>
            </a:endParaRPr>
          </a:p>
        </p:txBody>
      </p:sp>
      <p:pic>
        <p:nvPicPr>
          <p:cNvPr id="479" name="Google Shape;479;p62"/>
          <p:cNvPicPr preferRelativeResize="0"/>
          <p:nvPr/>
        </p:nvPicPr>
        <p:blipFill>
          <a:blip r:embed="rId3">
            <a:alphaModFix/>
          </a:blip>
          <a:stretch>
            <a:fillRect/>
          </a:stretch>
        </p:blipFill>
        <p:spPr>
          <a:xfrm>
            <a:off x="5356125" y="1441625"/>
            <a:ext cx="250425" cy="250425"/>
          </a:xfrm>
          <a:prstGeom prst="rect">
            <a:avLst/>
          </a:prstGeom>
          <a:noFill/>
          <a:ln>
            <a:noFill/>
          </a:ln>
        </p:spPr>
      </p:pic>
      <p:pic>
        <p:nvPicPr>
          <p:cNvPr id="480" name="Google Shape;480;p62"/>
          <p:cNvPicPr preferRelativeResize="0"/>
          <p:nvPr/>
        </p:nvPicPr>
        <p:blipFill>
          <a:blip r:embed="rId4">
            <a:alphaModFix/>
          </a:blip>
          <a:stretch>
            <a:fillRect/>
          </a:stretch>
        </p:blipFill>
        <p:spPr>
          <a:xfrm>
            <a:off x="5288888" y="1907010"/>
            <a:ext cx="384900" cy="384900"/>
          </a:xfrm>
          <a:prstGeom prst="rect">
            <a:avLst/>
          </a:prstGeom>
          <a:noFill/>
          <a:ln>
            <a:noFill/>
          </a:ln>
        </p:spPr>
      </p:pic>
      <p:pic>
        <p:nvPicPr>
          <p:cNvPr id="481" name="Google Shape;481;p62"/>
          <p:cNvPicPr preferRelativeResize="0"/>
          <p:nvPr/>
        </p:nvPicPr>
        <p:blipFill>
          <a:blip r:embed="rId5">
            <a:alphaModFix/>
          </a:blip>
          <a:stretch>
            <a:fillRect/>
          </a:stretch>
        </p:blipFill>
        <p:spPr>
          <a:xfrm>
            <a:off x="5325225" y="2399765"/>
            <a:ext cx="312225" cy="312225"/>
          </a:xfrm>
          <a:prstGeom prst="rect">
            <a:avLst/>
          </a:prstGeom>
          <a:noFill/>
          <a:ln>
            <a:noFill/>
          </a:ln>
        </p:spPr>
      </p:pic>
      <p:pic>
        <p:nvPicPr>
          <p:cNvPr id="482" name="Google Shape;482;p62"/>
          <p:cNvPicPr preferRelativeResize="0"/>
          <p:nvPr/>
        </p:nvPicPr>
        <p:blipFill>
          <a:blip r:embed="rId6">
            <a:alphaModFix/>
          </a:blip>
          <a:stretch>
            <a:fillRect/>
          </a:stretch>
        </p:blipFill>
        <p:spPr>
          <a:xfrm>
            <a:off x="5288888" y="2896605"/>
            <a:ext cx="384900" cy="384900"/>
          </a:xfrm>
          <a:prstGeom prst="rect">
            <a:avLst/>
          </a:prstGeom>
          <a:noFill/>
          <a:ln>
            <a:noFill/>
          </a:ln>
        </p:spPr>
      </p:pic>
      <p:pic>
        <p:nvPicPr>
          <p:cNvPr id="483" name="Google Shape;483;p62"/>
          <p:cNvPicPr preferRelativeResize="0"/>
          <p:nvPr/>
        </p:nvPicPr>
        <p:blipFill>
          <a:blip r:embed="rId7">
            <a:alphaModFix/>
          </a:blip>
          <a:stretch>
            <a:fillRect/>
          </a:stretch>
        </p:blipFill>
        <p:spPr>
          <a:xfrm>
            <a:off x="5325225" y="3425040"/>
            <a:ext cx="312225" cy="312225"/>
          </a:xfrm>
          <a:prstGeom prst="rect">
            <a:avLst/>
          </a:prstGeom>
          <a:noFill/>
          <a:ln>
            <a:noFill/>
          </a:ln>
        </p:spPr>
      </p:pic>
      <p:pic>
        <p:nvPicPr>
          <p:cNvPr id="484" name="Google Shape;484;p62"/>
          <p:cNvPicPr preferRelativeResize="0"/>
          <p:nvPr/>
        </p:nvPicPr>
        <p:blipFill>
          <a:blip r:embed="rId8">
            <a:alphaModFix/>
          </a:blip>
          <a:stretch>
            <a:fillRect/>
          </a:stretch>
        </p:blipFill>
        <p:spPr>
          <a:xfrm>
            <a:off x="5356125" y="3954525"/>
            <a:ext cx="250425" cy="2504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3"/>
          <p:cNvSpPr/>
          <p:nvPr/>
        </p:nvSpPr>
        <p:spPr>
          <a:xfrm>
            <a:off x="4654900" y="0"/>
            <a:ext cx="4489200" cy="5143500"/>
          </a:xfrm>
          <a:prstGeom prst="rect">
            <a:avLst/>
          </a:prstGeom>
          <a:solidFill>
            <a:srgbClr val="93C47D">
              <a:alpha val="25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63"/>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1" name="Google Shape;491;p63"/>
          <p:cNvSpPr txBox="1"/>
          <p:nvPr/>
        </p:nvSpPr>
        <p:spPr>
          <a:xfrm>
            <a:off x="239225" y="257925"/>
            <a:ext cx="4424700" cy="410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1900">
                <a:solidFill>
                  <a:schemeClr val="dk1"/>
                </a:solidFill>
                <a:latin typeface="Proxima Nova"/>
                <a:ea typeface="Proxima Nova"/>
                <a:cs typeface="Proxima Nova"/>
                <a:sym typeface="Proxima Nova"/>
              </a:rPr>
              <a:t>We can tackle value by continuing to chip away at non-affordability reasons for occasional Cx churn</a:t>
            </a:r>
            <a:endParaRPr b="1" sz="1900">
              <a:solidFill>
                <a:schemeClr val="dk1"/>
              </a:solidFill>
              <a:latin typeface="Proxima Nova"/>
              <a:ea typeface="Proxima Nova"/>
              <a:cs typeface="Proxima Nova"/>
              <a:sym typeface="Proxima Nova"/>
            </a:endParaRPr>
          </a:p>
        </p:txBody>
      </p:sp>
      <p:grpSp>
        <p:nvGrpSpPr>
          <p:cNvPr id="492" name="Google Shape;492;p63"/>
          <p:cNvGrpSpPr/>
          <p:nvPr/>
        </p:nvGrpSpPr>
        <p:grpSpPr>
          <a:xfrm>
            <a:off x="290419" y="1659394"/>
            <a:ext cx="1156647" cy="1128816"/>
            <a:chOff x="158700" y="1506975"/>
            <a:chExt cx="1327800" cy="1248000"/>
          </a:xfrm>
        </p:grpSpPr>
        <p:sp>
          <p:nvSpPr>
            <p:cNvPr id="493" name="Google Shape;493;p63"/>
            <p:cNvSpPr/>
            <p:nvPr/>
          </p:nvSpPr>
          <p:spPr>
            <a:xfrm>
              <a:off x="163301" y="1511557"/>
              <a:ext cx="1318500" cy="1238700"/>
            </a:xfrm>
            <a:prstGeom prst="ellipse">
              <a:avLst/>
            </a:prstGeom>
            <a:noFill/>
            <a:ln cap="flat" cmpd="sng" w="3810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63"/>
            <p:cNvSpPr/>
            <p:nvPr/>
          </p:nvSpPr>
          <p:spPr>
            <a:xfrm>
              <a:off x="158700" y="1506975"/>
              <a:ext cx="1327800" cy="1248000"/>
            </a:xfrm>
            <a:prstGeom prst="arc">
              <a:avLst>
                <a:gd fmla="val 16329822" name="adj1"/>
                <a:gd fmla="val 21001870" name="adj2"/>
              </a:avLst>
            </a:prstGeom>
            <a:noFill/>
            <a:ln cap="flat" cmpd="sng" w="114300">
              <a:solidFill>
                <a:srgbClr val="0083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63"/>
            <p:cNvSpPr txBox="1"/>
            <p:nvPr/>
          </p:nvSpPr>
          <p:spPr>
            <a:xfrm>
              <a:off x="211032" y="1893100"/>
              <a:ext cx="1172100" cy="475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 sz="2300">
                  <a:solidFill>
                    <a:srgbClr val="00838A"/>
                  </a:solidFill>
                  <a:latin typeface="Proxima Nova"/>
                  <a:ea typeface="Proxima Nova"/>
                  <a:cs typeface="Proxima Nova"/>
                  <a:sym typeface="Proxima Nova"/>
                </a:rPr>
                <a:t>21</a:t>
              </a:r>
              <a:r>
                <a:rPr b="1" lang="en" sz="2300">
                  <a:solidFill>
                    <a:srgbClr val="00838A"/>
                  </a:solidFill>
                  <a:latin typeface="Proxima Nova"/>
                  <a:ea typeface="Proxima Nova"/>
                  <a:cs typeface="Proxima Nova"/>
                  <a:sym typeface="Proxima Nova"/>
                </a:rPr>
                <a:t>%</a:t>
              </a:r>
              <a:r>
                <a:rPr b="1" lang="en" sz="1000">
                  <a:solidFill>
                    <a:srgbClr val="00838A"/>
                  </a:solidFill>
                  <a:latin typeface="Proxima Nova"/>
                  <a:ea typeface="Proxima Nova"/>
                  <a:cs typeface="Proxima Nova"/>
                  <a:sym typeface="Proxima Nova"/>
                </a:rPr>
                <a:t> </a:t>
              </a:r>
              <a:endParaRPr sz="1300">
                <a:solidFill>
                  <a:srgbClr val="00838A"/>
                </a:solidFill>
                <a:latin typeface="Proxima Nova"/>
                <a:ea typeface="Proxima Nova"/>
                <a:cs typeface="Proxima Nova"/>
                <a:sym typeface="Proxima Nova"/>
              </a:endParaRPr>
            </a:p>
          </p:txBody>
        </p:sp>
      </p:grpSp>
      <p:sp>
        <p:nvSpPr>
          <p:cNvPr id="496" name="Google Shape;496;p63"/>
          <p:cNvSpPr txBox="1"/>
          <p:nvPr/>
        </p:nvSpPr>
        <p:spPr>
          <a:xfrm>
            <a:off x="1521400" y="1775900"/>
            <a:ext cx="28581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 sz="1200">
                <a:solidFill>
                  <a:schemeClr val="dk1"/>
                </a:solidFill>
                <a:latin typeface="Proxima Nova"/>
                <a:ea typeface="Proxima Nova"/>
                <a:cs typeface="Proxima Nova"/>
                <a:sym typeface="Proxima Nova"/>
              </a:rPr>
              <a:t>Of occasional Cx churned from DoorDash because they </a:t>
            </a:r>
            <a:r>
              <a:rPr b="1" lang="en" sz="1200">
                <a:solidFill>
                  <a:schemeClr val="dk1"/>
                </a:solidFill>
                <a:latin typeface="Proxima Nova"/>
                <a:ea typeface="Proxima Nova"/>
                <a:cs typeface="Proxima Nova"/>
                <a:sym typeface="Proxima Nova"/>
              </a:rPr>
              <a:t>cook more regularly at home</a:t>
            </a:r>
            <a:endParaRPr b="1" sz="1200">
              <a:solidFill>
                <a:schemeClr val="dk1"/>
              </a:solidFill>
              <a:latin typeface="Proxima Nova"/>
              <a:ea typeface="Proxima Nova"/>
              <a:cs typeface="Proxima Nova"/>
              <a:sym typeface="Proxima Nova"/>
            </a:endParaRPr>
          </a:p>
        </p:txBody>
      </p:sp>
      <p:sp>
        <p:nvSpPr>
          <p:cNvPr id="497" name="Google Shape;497;p63"/>
          <p:cNvSpPr txBox="1"/>
          <p:nvPr/>
        </p:nvSpPr>
        <p:spPr>
          <a:xfrm>
            <a:off x="1294725" y="3199000"/>
            <a:ext cx="3369300" cy="107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300">
                <a:solidFill>
                  <a:schemeClr val="dk1"/>
                </a:solidFill>
                <a:latin typeface="Proxima Nova"/>
                <a:ea typeface="Proxima Nova"/>
                <a:cs typeface="Proxima Nova"/>
                <a:sym typeface="Proxima Nova"/>
              </a:rPr>
              <a:t>What if we highlight DashPass’s grocery benefits for “holdouts” </a:t>
            </a:r>
            <a:r>
              <a:rPr lang="en" sz="1300">
                <a:solidFill>
                  <a:schemeClr val="dk1"/>
                </a:solidFill>
                <a:latin typeface="Proxima Nova"/>
                <a:ea typeface="Proxima Nova"/>
                <a:cs typeface="Proxima Nova"/>
                <a:sym typeface="Proxima Nova"/>
              </a:rPr>
              <a:t>(Cx who do not increase order frequency after a few months of Nearby exposure)</a:t>
            </a:r>
            <a:endParaRPr sz="1300">
              <a:solidFill>
                <a:schemeClr val="dk1"/>
              </a:solidFill>
              <a:latin typeface="Proxima Nova"/>
              <a:ea typeface="Proxima Nova"/>
              <a:cs typeface="Proxima Nova"/>
              <a:sym typeface="Proxima Nova"/>
            </a:endParaRPr>
          </a:p>
        </p:txBody>
      </p:sp>
      <p:sp>
        <p:nvSpPr>
          <p:cNvPr id="498" name="Google Shape;498;p63"/>
          <p:cNvSpPr txBox="1"/>
          <p:nvPr/>
        </p:nvSpPr>
        <p:spPr>
          <a:xfrm>
            <a:off x="4797525" y="586150"/>
            <a:ext cx="3881100" cy="84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 sz="1300">
                <a:solidFill>
                  <a:schemeClr val="dk1"/>
                </a:solidFill>
                <a:latin typeface="Proxima Nova"/>
                <a:ea typeface="Proxima Nova"/>
                <a:cs typeface="Proxima Nova"/>
                <a:sym typeface="Proxima Nova"/>
              </a:rPr>
              <a:t>New analysis can even help us to target specific grocery items they may need based on the restaurants they order from</a:t>
            </a:r>
            <a:endParaRPr sz="1300">
              <a:solidFill>
                <a:schemeClr val="dk1"/>
              </a:solidFill>
              <a:latin typeface="Proxima Nova"/>
              <a:ea typeface="Proxima Nova"/>
              <a:cs typeface="Proxima Nova"/>
              <a:sym typeface="Proxima Nova"/>
            </a:endParaRPr>
          </a:p>
        </p:txBody>
      </p:sp>
      <p:pic>
        <p:nvPicPr>
          <p:cNvPr id="499" name="Google Shape;499;p63"/>
          <p:cNvPicPr preferRelativeResize="0"/>
          <p:nvPr/>
        </p:nvPicPr>
        <p:blipFill>
          <a:blip r:embed="rId3">
            <a:alphaModFix/>
          </a:blip>
          <a:stretch>
            <a:fillRect/>
          </a:stretch>
        </p:blipFill>
        <p:spPr>
          <a:xfrm>
            <a:off x="263800" y="3245530"/>
            <a:ext cx="1009851" cy="1009851"/>
          </a:xfrm>
          <a:prstGeom prst="rect">
            <a:avLst/>
          </a:prstGeom>
          <a:noFill/>
          <a:ln>
            <a:noFill/>
          </a:ln>
        </p:spPr>
      </p:pic>
      <p:pic>
        <p:nvPicPr>
          <p:cNvPr id="500" name="Google Shape;500;p63"/>
          <p:cNvPicPr preferRelativeResize="0"/>
          <p:nvPr/>
        </p:nvPicPr>
        <p:blipFill>
          <a:blip r:embed="rId4">
            <a:alphaModFix/>
          </a:blip>
          <a:stretch>
            <a:fillRect/>
          </a:stretch>
        </p:blipFill>
        <p:spPr>
          <a:xfrm>
            <a:off x="5196688" y="1624075"/>
            <a:ext cx="3405617" cy="2666224"/>
          </a:xfrm>
          <a:prstGeom prst="rect">
            <a:avLst/>
          </a:prstGeom>
          <a:noFill/>
          <a:ln>
            <a:noFill/>
          </a:ln>
        </p:spPr>
      </p:pic>
      <p:sp>
        <p:nvSpPr>
          <p:cNvPr id="501" name="Google Shape;501;p63"/>
          <p:cNvSpPr txBox="1"/>
          <p:nvPr/>
        </p:nvSpPr>
        <p:spPr>
          <a:xfrm>
            <a:off x="5196700" y="4418025"/>
            <a:ext cx="2272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latin typeface="Proxima Nova"/>
                <a:ea typeface="Proxima Nova"/>
                <a:cs typeface="Proxima Nova"/>
                <a:sym typeface="Proxima Nova"/>
                <a:hlinkClick r:id="rId5"/>
              </a:rPr>
              <a:t>See details here</a:t>
            </a:r>
            <a:endParaRPr sz="900">
              <a:latin typeface="Proxima Nova"/>
              <a:ea typeface="Proxima Nova"/>
              <a:cs typeface="Proxima Nova"/>
              <a:sym typeface="Proxima Nov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4"/>
          <p:cNvSpPr/>
          <p:nvPr/>
        </p:nvSpPr>
        <p:spPr>
          <a:xfrm>
            <a:off x="4654900" y="0"/>
            <a:ext cx="4489200" cy="5143500"/>
          </a:xfrm>
          <a:prstGeom prst="rect">
            <a:avLst/>
          </a:prstGeom>
          <a:solidFill>
            <a:srgbClr val="93C47D">
              <a:alpha val="25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64"/>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08" name="Google Shape;508;p64"/>
          <p:cNvSpPr txBox="1"/>
          <p:nvPr/>
        </p:nvSpPr>
        <p:spPr>
          <a:xfrm>
            <a:off x="239225" y="257925"/>
            <a:ext cx="4424700" cy="410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1900">
                <a:solidFill>
                  <a:schemeClr val="dk1"/>
                </a:solidFill>
                <a:latin typeface="Proxima Nova"/>
                <a:ea typeface="Proxima Nova"/>
                <a:cs typeface="Proxima Nova"/>
                <a:sym typeface="Proxima Nova"/>
              </a:rPr>
              <a:t>Longer term opportunity around quality</a:t>
            </a:r>
            <a:endParaRPr b="1" sz="1900">
              <a:solidFill>
                <a:schemeClr val="dk1"/>
              </a:solidFill>
              <a:latin typeface="Proxima Nova"/>
              <a:ea typeface="Proxima Nova"/>
              <a:cs typeface="Proxima Nova"/>
              <a:sym typeface="Proxima Nova"/>
            </a:endParaRPr>
          </a:p>
        </p:txBody>
      </p:sp>
      <p:grpSp>
        <p:nvGrpSpPr>
          <p:cNvPr id="509" name="Google Shape;509;p64"/>
          <p:cNvGrpSpPr/>
          <p:nvPr/>
        </p:nvGrpSpPr>
        <p:grpSpPr>
          <a:xfrm>
            <a:off x="290419" y="1125994"/>
            <a:ext cx="1156647" cy="1128816"/>
            <a:chOff x="158700" y="1506975"/>
            <a:chExt cx="1327800" cy="1248000"/>
          </a:xfrm>
        </p:grpSpPr>
        <p:sp>
          <p:nvSpPr>
            <p:cNvPr id="510" name="Google Shape;510;p64"/>
            <p:cNvSpPr/>
            <p:nvPr/>
          </p:nvSpPr>
          <p:spPr>
            <a:xfrm>
              <a:off x="163301" y="1511557"/>
              <a:ext cx="1318500" cy="1238700"/>
            </a:xfrm>
            <a:prstGeom prst="ellipse">
              <a:avLst/>
            </a:prstGeom>
            <a:noFill/>
            <a:ln cap="flat" cmpd="sng" w="3810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64"/>
            <p:cNvSpPr/>
            <p:nvPr/>
          </p:nvSpPr>
          <p:spPr>
            <a:xfrm>
              <a:off x="158700" y="1506975"/>
              <a:ext cx="1327800" cy="1248000"/>
            </a:xfrm>
            <a:prstGeom prst="arc">
              <a:avLst>
                <a:gd fmla="val 16329822" name="adj1"/>
                <a:gd fmla="val 21001870" name="adj2"/>
              </a:avLst>
            </a:prstGeom>
            <a:noFill/>
            <a:ln cap="flat" cmpd="sng" w="114300">
              <a:solidFill>
                <a:srgbClr val="0083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64"/>
            <p:cNvSpPr txBox="1"/>
            <p:nvPr/>
          </p:nvSpPr>
          <p:spPr>
            <a:xfrm>
              <a:off x="211032" y="1893100"/>
              <a:ext cx="1172100" cy="475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 sz="2300">
                  <a:solidFill>
                    <a:srgbClr val="00838A"/>
                  </a:solidFill>
                  <a:latin typeface="Proxima Nova"/>
                  <a:ea typeface="Proxima Nova"/>
                  <a:cs typeface="Proxima Nova"/>
                  <a:sym typeface="Proxima Nova"/>
                </a:rPr>
                <a:t>12</a:t>
              </a:r>
              <a:r>
                <a:rPr b="1" lang="en" sz="2300">
                  <a:solidFill>
                    <a:srgbClr val="00838A"/>
                  </a:solidFill>
                  <a:latin typeface="Proxima Nova"/>
                  <a:ea typeface="Proxima Nova"/>
                  <a:cs typeface="Proxima Nova"/>
                  <a:sym typeface="Proxima Nova"/>
                </a:rPr>
                <a:t>%</a:t>
              </a:r>
              <a:r>
                <a:rPr b="1" lang="en" sz="1000">
                  <a:solidFill>
                    <a:srgbClr val="00838A"/>
                  </a:solidFill>
                  <a:latin typeface="Proxima Nova"/>
                  <a:ea typeface="Proxima Nova"/>
                  <a:cs typeface="Proxima Nova"/>
                  <a:sym typeface="Proxima Nova"/>
                </a:rPr>
                <a:t> </a:t>
              </a:r>
              <a:endParaRPr sz="1300">
                <a:solidFill>
                  <a:srgbClr val="00838A"/>
                </a:solidFill>
                <a:latin typeface="Proxima Nova"/>
                <a:ea typeface="Proxima Nova"/>
                <a:cs typeface="Proxima Nova"/>
                <a:sym typeface="Proxima Nova"/>
              </a:endParaRPr>
            </a:p>
          </p:txBody>
        </p:sp>
      </p:grpSp>
      <p:sp>
        <p:nvSpPr>
          <p:cNvPr id="513" name="Google Shape;513;p64"/>
          <p:cNvSpPr txBox="1"/>
          <p:nvPr/>
        </p:nvSpPr>
        <p:spPr>
          <a:xfrm>
            <a:off x="1521400" y="1242500"/>
            <a:ext cx="28581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 sz="1200">
                <a:solidFill>
                  <a:schemeClr val="dk1"/>
                </a:solidFill>
                <a:latin typeface="Proxima Nova"/>
                <a:ea typeface="Proxima Nova"/>
                <a:cs typeface="Proxima Nova"/>
                <a:sym typeface="Proxima Nova"/>
              </a:rPr>
              <a:t>Of occasional Cx churned because they were facing frequent issues with their delivery</a:t>
            </a:r>
            <a:endParaRPr b="1" sz="1200">
              <a:solidFill>
                <a:schemeClr val="dk1"/>
              </a:solidFill>
              <a:latin typeface="Proxima Nova"/>
              <a:ea typeface="Proxima Nova"/>
              <a:cs typeface="Proxima Nova"/>
              <a:sym typeface="Proxima Nova"/>
            </a:endParaRPr>
          </a:p>
        </p:txBody>
      </p:sp>
      <p:sp>
        <p:nvSpPr>
          <p:cNvPr id="514" name="Google Shape;514;p64"/>
          <p:cNvSpPr txBox="1"/>
          <p:nvPr/>
        </p:nvSpPr>
        <p:spPr>
          <a:xfrm>
            <a:off x="1294725" y="3808600"/>
            <a:ext cx="3369300" cy="107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 sz="1300">
                <a:solidFill>
                  <a:schemeClr val="dk1"/>
                </a:solidFill>
                <a:latin typeface="Proxima Nova"/>
                <a:ea typeface="Proxima Nova"/>
                <a:cs typeface="Proxima Nova"/>
                <a:sym typeface="Proxima Nova"/>
              </a:rPr>
              <a:t>What if we work more closely with CS and the DashPass team to educate on any new quality </a:t>
            </a:r>
            <a:r>
              <a:rPr lang="en" sz="1300">
                <a:solidFill>
                  <a:schemeClr val="dk1"/>
                </a:solidFill>
                <a:latin typeface="Proxima Nova"/>
                <a:ea typeface="Proxima Nova"/>
                <a:cs typeface="Proxima Nova"/>
                <a:sym typeface="Proxima Nova"/>
              </a:rPr>
              <a:t>initiatives</a:t>
            </a:r>
            <a:r>
              <a:rPr lang="en" sz="1300">
                <a:solidFill>
                  <a:schemeClr val="dk1"/>
                </a:solidFill>
                <a:latin typeface="Proxima Nova"/>
                <a:ea typeface="Proxima Nova"/>
                <a:cs typeface="Proxima Nova"/>
                <a:sym typeface="Proxima Nova"/>
              </a:rPr>
              <a:t> in Nearby instances where issues occur</a:t>
            </a:r>
            <a:endParaRPr sz="1300">
              <a:solidFill>
                <a:schemeClr val="dk1"/>
              </a:solidFill>
              <a:latin typeface="Proxima Nova"/>
              <a:ea typeface="Proxima Nova"/>
              <a:cs typeface="Proxima Nova"/>
              <a:sym typeface="Proxima Nova"/>
            </a:endParaRPr>
          </a:p>
        </p:txBody>
      </p:sp>
      <p:grpSp>
        <p:nvGrpSpPr>
          <p:cNvPr id="515" name="Google Shape;515;p64"/>
          <p:cNvGrpSpPr/>
          <p:nvPr/>
        </p:nvGrpSpPr>
        <p:grpSpPr>
          <a:xfrm>
            <a:off x="290419" y="2421394"/>
            <a:ext cx="1156647" cy="1128816"/>
            <a:chOff x="158700" y="1506975"/>
            <a:chExt cx="1327800" cy="1248000"/>
          </a:xfrm>
        </p:grpSpPr>
        <p:sp>
          <p:nvSpPr>
            <p:cNvPr id="516" name="Google Shape;516;p64"/>
            <p:cNvSpPr/>
            <p:nvPr/>
          </p:nvSpPr>
          <p:spPr>
            <a:xfrm>
              <a:off x="163301" y="1511557"/>
              <a:ext cx="1318500" cy="1238700"/>
            </a:xfrm>
            <a:prstGeom prst="ellipse">
              <a:avLst/>
            </a:prstGeom>
            <a:noFill/>
            <a:ln cap="flat" cmpd="sng" w="3810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64"/>
            <p:cNvSpPr/>
            <p:nvPr/>
          </p:nvSpPr>
          <p:spPr>
            <a:xfrm>
              <a:off x="158700" y="1506975"/>
              <a:ext cx="1327800" cy="1248000"/>
            </a:xfrm>
            <a:prstGeom prst="arc">
              <a:avLst>
                <a:gd fmla="val 16329822" name="adj1"/>
                <a:gd fmla="val 21001870" name="adj2"/>
              </a:avLst>
            </a:prstGeom>
            <a:noFill/>
            <a:ln cap="flat" cmpd="sng" w="114300">
              <a:solidFill>
                <a:srgbClr val="0083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64"/>
            <p:cNvSpPr txBox="1"/>
            <p:nvPr/>
          </p:nvSpPr>
          <p:spPr>
            <a:xfrm>
              <a:off x="211032" y="1893100"/>
              <a:ext cx="1172100" cy="475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 sz="2300">
                  <a:solidFill>
                    <a:srgbClr val="00838A"/>
                  </a:solidFill>
                  <a:latin typeface="Proxima Nova"/>
                  <a:ea typeface="Proxima Nova"/>
                  <a:cs typeface="Proxima Nova"/>
                  <a:sym typeface="Proxima Nova"/>
                </a:rPr>
                <a:t>6</a:t>
              </a:r>
              <a:r>
                <a:rPr b="1" lang="en" sz="2300">
                  <a:solidFill>
                    <a:srgbClr val="00838A"/>
                  </a:solidFill>
                  <a:latin typeface="Proxima Nova"/>
                  <a:ea typeface="Proxima Nova"/>
                  <a:cs typeface="Proxima Nova"/>
                  <a:sym typeface="Proxima Nova"/>
                </a:rPr>
                <a:t>%</a:t>
              </a:r>
              <a:r>
                <a:rPr b="1" lang="en" sz="1000">
                  <a:solidFill>
                    <a:srgbClr val="00838A"/>
                  </a:solidFill>
                  <a:latin typeface="Proxima Nova"/>
                  <a:ea typeface="Proxima Nova"/>
                  <a:cs typeface="Proxima Nova"/>
                  <a:sym typeface="Proxima Nova"/>
                </a:rPr>
                <a:t> </a:t>
              </a:r>
              <a:endParaRPr sz="1300">
                <a:solidFill>
                  <a:srgbClr val="00838A"/>
                </a:solidFill>
                <a:latin typeface="Proxima Nova"/>
                <a:ea typeface="Proxima Nova"/>
                <a:cs typeface="Proxima Nova"/>
                <a:sym typeface="Proxima Nova"/>
              </a:endParaRPr>
            </a:p>
          </p:txBody>
        </p:sp>
      </p:grpSp>
      <p:sp>
        <p:nvSpPr>
          <p:cNvPr id="519" name="Google Shape;519;p64"/>
          <p:cNvSpPr txBox="1"/>
          <p:nvPr/>
        </p:nvSpPr>
        <p:spPr>
          <a:xfrm>
            <a:off x="1521400" y="2537900"/>
            <a:ext cx="28581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 sz="1200">
                <a:solidFill>
                  <a:schemeClr val="dk1"/>
                </a:solidFill>
                <a:latin typeface="Proxima Nova"/>
                <a:ea typeface="Proxima Nova"/>
                <a:cs typeface="Proxima Nova"/>
                <a:sym typeface="Proxima Nova"/>
              </a:rPr>
              <a:t>Of occasional Cx churned because customer support did not meet their expectations</a:t>
            </a:r>
            <a:endParaRPr b="1" sz="1200">
              <a:solidFill>
                <a:schemeClr val="dk1"/>
              </a:solidFill>
              <a:latin typeface="Proxima Nova"/>
              <a:ea typeface="Proxima Nova"/>
              <a:cs typeface="Proxima Nova"/>
              <a:sym typeface="Proxima Nova"/>
            </a:endParaRPr>
          </a:p>
        </p:txBody>
      </p:sp>
      <p:pic>
        <p:nvPicPr>
          <p:cNvPr id="520" name="Google Shape;520;p64"/>
          <p:cNvPicPr preferRelativeResize="0"/>
          <p:nvPr/>
        </p:nvPicPr>
        <p:blipFill>
          <a:blip r:embed="rId3">
            <a:alphaModFix/>
          </a:blip>
          <a:stretch>
            <a:fillRect/>
          </a:stretch>
        </p:blipFill>
        <p:spPr>
          <a:xfrm>
            <a:off x="239225" y="3867175"/>
            <a:ext cx="950775" cy="950775"/>
          </a:xfrm>
          <a:prstGeom prst="rect">
            <a:avLst/>
          </a:prstGeom>
          <a:noFill/>
          <a:ln>
            <a:noFill/>
          </a:ln>
        </p:spPr>
      </p:pic>
      <p:pic>
        <p:nvPicPr>
          <p:cNvPr id="521" name="Google Shape;521;p64"/>
          <p:cNvPicPr preferRelativeResize="0"/>
          <p:nvPr/>
        </p:nvPicPr>
        <p:blipFill>
          <a:blip r:embed="rId4">
            <a:alphaModFix/>
          </a:blip>
          <a:stretch>
            <a:fillRect/>
          </a:stretch>
        </p:blipFill>
        <p:spPr>
          <a:xfrm>
            <a:off x="5264631" y="1379550"/>
            <a:ext cx="3490594" cy="3093599"/>
          </a:xfrm>
          <a:prstGeom prst="rect">
            <a:avLst/>
          </a:prstGeom>
          <a:noFill/>
          <a:ln>
            <a:noFill/>
          </a:ln>
        </p:spPr>
      </p:pic>
      <p:sp>
        <p:nvSpPr>
          <p:cNvPr id="522" name="Google Shape;522;p64"/>
          <p:cNvSpPr txBox="1"/>
          <p:nvPr/>
        </p:nvSpPr>
        <p:spPr>
          <a:xfrm>
            <a:off x="4994200" y="607775"/>
            <a:ext cx="3810600" cy="58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lang="en" sz="1200">
                <a:solidFill>
                  <a:schemeClr val="dk1"/>
                </a:solidFill>
                <a:latin typeface="Proxima Nova"/>
                <a:ea typeface="Proxima Nova"/>
                <a:cs typeface="Proxima Nova"/>
                <a:sym typeface="Proxima Nova"/>
              </a:rPr>
              <a:t>Quality and Lateness have overtaken Fees as the top drivers of negative sentiment in recent NPS analysis</a:t>
            </a:r>
            <a:endParaRPr sz="1200"/>
          </a:p>
        </p:txBody>
      </p:sp>
      <p:sp>
        <p:nvSpPr>
          <p:cNvPr id="523" name="Google Shape;523;p64"/>
          <p:cNvSpPr txBox="1"/>
          <p:nvPr/>
        </p:nvSpPr>
        <p:spPr>
          <a:xfrm>
            <a:off x="4818300" y="4715450"/>
            <a:ext cx="1030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solidFill>
                  <a:schemeClr val="hlink"/>
                </a:solidFill>
                <a:latin typeface="Proxima Nova"/>
                <a:ea typeface="Proxima Nova"/>
                <a:cs typeface="Proxima Nova"/>
                <a:sym typeface="Proxima Nova"/>
                <a:hlinkClick r:id="rId5"/>
              </a:rPr>
              <a:t>Q4 2022 NPS</a:t>
            </a:r>
            <a:endParaRPr sz="800">
              <a:latin typeface="Proxima Nova"/>
              <a:ea typeface="Proxima Nova"/>
              <a:cs typeface="Proxima Nova"/>
              <a:sym typeface="Proxima Nov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pic>
        <p:nvPicPr>
          <p:cNvPr id="528" name="Google Shape;528;p65" title="Chart"/>
          <p:cNvPicPr preferRelativeResize="0"/>
          <p:nvPr/>
        </p:nvPicPr>
        <p:blipFill>
          <a:blip r:embed="rId3">
            <a:alphaModFix/>
          </a:blip>
          <a:stretch>
            <a:fillRect/>
          </a:stretch>
        </p:blipFill>
        <p:spPr>
          <a:xfrm>
            <a:off x="3036075" y="771825"/>
            <a:ext cx="6103724" cy="3777925"/>
          </a:xfrm>
          <a:prstGeom prst="rect">
            <a:avLst/>
          </a:prstGeom>
          <a:noFill/>
          <a:ln>
            <a:noFill/>
          </a:ln>
        </p:spPr>
      </p:pic>
      <p:sp>
        <p:nvSpPr>
          <p:cNvPr id="529" name="Google Shape;529;p65"/>
          <p:cNvSpPr txBox="1"/>
          <p:nvPr>
            <p:ph idx="12" type="sldNum"/>
          </p:nvPr>
        </p:nvSpPr>
        <p:spPr>
          <a:xfrm>
            <a:off x="83272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530" name="Google Shape;530;p65"/>
          <p:cNvSpPr txBox="1"/>
          <p:nvPr/>
        </p:nvSpPr>
        <p:spPr>
          <a:xfrm>
            <a:off x="331850" y="4596550"/>
            <a:ext cx="3816000" cy="461700"/>
          </a:xfrm>
          <a:prstGeom prst="rect">
            <a:avLst/>
          </a:prstGeom>
          <a:noFill/>
          <a:ln>
            <a:noFill/>
          </a:ln>
        </p:spPr>
        <p:txBody>
          <a:bodyPr anchorCtr="0" anchor="t" bIns="45700" lIns="0" spcFirstLastPara="1" rIns="91425" wrap="square" tIns="45700">
            <a:spAutoFit/>
          </a:bodyPr>
          <a:lstStyle/>
          <a:p>
            <a:pPr indent="0" lvl="0" marL="0" marR="0" rtl="0" algn="l">
              <a:lnSpc>
                <a:spcPct val="100000"/>
              </a:lnSpc>
              <a:spcBef>
                <a:spcPts val="0"/>
              </a:spcBef>
              <a:spcAft>
                <a:spcPts val="0"/>
              </a:spcAft>
              <a:buNone/>
            </a:pPr>
            <a:r>
              <a:rPr lang="en" sz="600" u="sng">
                <a:solidFill>
                  <a:schemeClr val="hlink"/>
                </a:solidFill>
                <a:latin typeface="Proxima Nova"/>
                <a:ea typeface="Proxima Nova"/>
                <a:cs typeface="Proxima Nova"/>
                <a:sym typeface="Proxima Nova"/>
                <a:hlinkClick r:id="rId4"/>
              </a:rPr>
              <a:t>DashPass Benefits Conjoint</a:t>
            </a:r>
            <a:endParaRPr sz="600">
              <a:solidFill>
                <a:srgbClr val="9B9B9B"/>
              </a:solidFill>
              <a:latin typeface="Proxima Nova"/>
              <a:ea typeface="Proxima Nova"/>
              <a:cs typeface="Proxima Nova"/>
              <a:sym typeface="Proxima Nova"/>
            </a:endParaRPr>
          </a:p>
          <a:p>
            <a:pPr indent="0" lvl="0" marL="0" marR="0" rtl="0" algn="l">
              <a:lnSpc>
                <a:spcPct val="100000"/>
              </a:lnSpc>
              <a:spcBef>
                <a:spcPts val="0"/>
              </a:spcBef>
              <a:spcAft>
                <a:spcPts val="0"/>
              </a:spcAft>
              <a:buNone/>
            </a:pPr>
            <a:r>
              <a:rPr b="0" i="0" lang="en" sz="600" u="none" cap="none" strike="noStrike">
                <a:solidFill>
                  <a:srgbClr val="9B9B9B"/>
                </a:solidFill>
                <a:latin typeface="Proxima Nova"/>
                <a:ea typeface="Proxima Nova"/>
                <a:cs typeface="Proxima Nova"/>
                <a:sym typeface="Proxima Nova"/>
              </a:rPr>
              <a:t>Base: Non-DashPass Users n=1,015</a:t>
            </a:r>
            <a:endParaRPr/>
          </a:p>
          <a:p>
            <a:pPr indent="0" lvl="0" marL="0" marR="0" rtl="0" algn="l">
              <a:lnSpc>
                <a:spcPct val="100000"/>
              </a:lnSpc>
              <a:spcBef>
                <a:spcPts val="0"/>
              </a:spcBef>
              <a:spcAft>
                <a:spcPts val="0"/>
              </a:spcAft>
              <a:buNone/>
            </a:pPr>
            <a:r>
              <a:rPr b="0" i="0" lang="en" sz="600" u="none" cap="none" strike="noStrike">
                <a:solidFill>
                  <a:srgbClr val="9B9B9B"/>
                </a:solidFill>
                <a:latin typeface="Proxima Nova"/>
                <a:ea typeface="Proxima Nova"/>
                <a:cs typeface="Proxima Nova"/>
                <a:sym typeface="Proxima Nova"/>
              </a:rPr>
              <a:t>Discrete Choice Results (modelling one benefit at a time)</a:t>
            </a:r>
            <a:endParaRPr/>
          </a:p>
          <a:p>
            <a:pPr indent="0" lvl="0" marL="0" marR="0" rtl="0" algn="l">
              <a:lnSpc>
                <a:spcPct val="100000"/>
              </a:lnSpc>
              <a:spcBef>
                <a:spcPts val="0"/>
              </a:spcBef>
              <a:spcAft>
                <a:spcPts val="0"/>
              </a:spcAft>
              <a:buNone/>
            </a:pPr>
            <a:r>
              <a:rPr b="0" i="0" lang="en" sz="600" u="none" cap="none" strike="noStrike">
                <a:solidFill>
                  <a:srgbClr val="9B9B9B"/>
                </a:solidFill>
                <a:latin typeface="Proxima Nova"/>
                <a:ea typeface="Proxima Nova"/>
                <a:cs typeface="Proxima Nova"/>
                <a:sym typeface="Proxima Nova"/>
              </a:rPr>
              <a:t>If the DashPass option you selected above were available, how likely would you be to actually subscribe to it?</a:t>
            </a:r>
            <a:endParaRPr/>
          </a:p>
        </p:txBody>
      </p:sp>
      <p:sp>
        <p:nvSpPr>
          <p:cNvPr id="531" name="Google Shape;531;p65"/>
          <p:cNvSpPr txBox="1"/>
          <p:nvPr>
            <p:ph idx="1" type="body"/>
          </p:nvPr>
        </p:nvSpPr>
        <p:spPr>
          <a:xfrm>
            <a:off x="331850" y="342700"/>
            <a:ext cx="2992200" cy="663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lang="en">
                <a:solidFill>
                  <a:srgbClr val="424242"/>
                </a:solidFill>
                <a:latin typeface="Proxima Nova"/>
                <a:ea typeface="Proxima Nova"/>
                <a:cs typeface="Proxima Nova"/>
                <a:sym typeface="Proxima Nova"/>
              </a:rPr>
              <a:t>Quality</a:t>
            </a:r>
            <a:r>
              <a:rPr lang="en" u="none" cap="none" strike="noStrike">
                <a:solidFill>
                  <a:srgbClr val="424242"/>
                </a:solidFill>
                <a:latin typeface="Proxima Nova"/>
                <a:ea typeface="Proxima Nova"/>
                <a:cs typeface="Proxima Nova"/>
                <a:sym typeface="Proxima Nova"/>
              </a:rPr>
              <a:t> benefits can have the greatest impact on DP acquisition.  </a:t>
            </a:r>
            <a:endParaRPr>
              <a:latin typeface="Proxima Nova"/>
              <a:ea typeface="Proxima Nova"/>
              <a:cs typeface="Proxima Nova"/>
              <a:sym typeface="Proxima Nova"/>
            </a:endParaRPr>
          </a:p>
        </p:txBody>
      </p:sp>
      <p:sp>
        <p:nvSpPr>
          <p:cNvPr id="532" name="Google Shape;532;p65"/>
          <p:cNvSpPr txBox="1"/>
          <p:nvPr>
            <p:ph idx="2" type="body"/>
          </p:nvPr>
        </p:nvSpPr>
        <p:spPr>
          <a:xfrm>
            <a:off x="331860" y="1442804"/>
            <a:ext cx="2706900" cy="1992000"/>
          </a:xfrm>
          <a:prstGeom prst="rect">
            <a:avLst/>
          </a:prstGeom>
          <a:noFill/>
          <a:ln>
            <a:noFill/>
          </a:ln>
        </p:spPr>
        <p:txBody>
          <a:bodyPr anchorCtr="0" anchor="t" bIns="45700" lIns="91425" spcFirstLastPara="1" rIns="91425" wrap="square" tIns="45700">
            <a:noAutofit/>
          </a:bodyPr>
          <a:lstStyle/>
          <a:p>
            <a:pPr indent="-171450" lvl="0" marL="171450" rtl="0" algn="l">
              <a:lnSpc>
                <a:spcPct val="100000"/>
              </a:lnSpc>
              <a:spcBef>
                <a:spcPts val="0"/>
              </a:spcBef>
              <a:spcAft>
                <a:spcPts val="0"/>
              </a:spcAft>
              <a:buSzPts val="1000"/>
              <a:buFont typeface="Proxima Nova"/>
              <a:buChar char="•"/>
            </a:pPr>
            <a:r>
              <a:rPr lang="en" sz="1000">
                <a:solidFill>
                  <a:srgbClr val="424242"/>
                </a:solidFill>
              </a:rPr>
              <a:t>The single most impactful features are: </a:t>
            </a:r>
            <a:endParaRPr/>
          </a:p>
          <a:p>
            <a:pPr indent="-107950" lvl="1" marL="341312" rtl="0" algn="l">
              <a:lnSpc>
                <a:spcPct val="100000"/>
              </a:lnSpc>
              <a:spcBef>
                <a:spcPts val="300"/>
              </a:spcBef>
              <a:spcAft>
                <a:spcPts val="0"/>
              </a:spcAft>
              <a:buClr>
                <a:srgbClr val="00CC66"/>
              </a:buClr>
              <a:buSzPts val="900"/>
              <a:buFont typeface="Proxima Nova"/>
              <a:buChar char="•"/>
            </a:pPr>
            <a:r>
              <a:rPr lang="en" sz="900">
                <a:solidFill>
                  <a:srgbClr val="00CC66"/>
                </a:solidFill>
                <a:latin typeface="Proxima Nova"/>
                <a:ea typeface="Proxima Nova"/>
                <a:cs typeface="Proxima Nova"/>
                <a:sym typeface="Proxima Nova"/>
              </a:rPr>
              <a:t>Delivery Promise (+9.5)</a:t>
            </a:r>
            <a:endParaRPr>
              <a:solidFill>
                <a:srgbClr val="00CC66"/>
              </a:solidFill>
              <a:latin typeface="Proxima Nova"/>
              <a:ea typeface="Proxima Nova"/>
              <a:cs typeface="Proxima Nova"/>
              <a:sym typeface="Proxima Nova"/>
            </a:endParaRPr>
          </a:p>
          <a:p>
            <a:pPr indent="-107950" lvl="1" marL="341312" rtl="0" algn="l">
              <a:lnSpc>
                <a:spcPct val="100000"/>
              </a:lnSpc>
              <a:spcBef>
                <a:spcPts val="300"/>
              </a:spcBef>
              <a:spcAft>
                <a:spcPts val="0"/>
              </a:spcAft>
              <a:buClr>
                <a:srgbClr val="0066FF"/>
              </a:buClr>
              <a:buSzPts val="900"/>
              <a:buFont typeface="Proxima Nova"/>
              <a:buChar char="•"/>
            </a:pPr>
            <a:r>
              <a:rPr lang="en" sz="900">
                <a:solidFill>
                  <a:srgbClr val="0066FF"/>
                </a:solidFill>
                <a:latin typeface="Proxima Nova"/>
                <a:ea typeface="Proxima Nova"/>
                <a:cs typeface="Proxima Nova"/>
                <a:sym typeface="Proxima Nova"/>
              </a:rPr>
              <a:t>Free Streaming Subscription (+8.3)</a:t>
            </a:r>
            <a:endParaRPr sz="900">
              <a:solidFill>
                <a:srgbClr val="0066FF"/>
              </a:solidFill>
              <a:latin typeface="Proxima Nova"/>
              <a:ea typeface="Proxima Nova"/>
              <a:cs typeface="Proxima Nova"/>
              <a:sym typeface="Proxima Nova"/>
            </a:endParaRPr>
          </a:p>
          <a:p>
            <a:pPr indent="-107950" lvl="1" marL="341312" rtl="0" algn="l">
              <a:lnSpc>
                <a:spcPct val="100000"/>
              </a:lnSpc>
              <a:spcBef>
                <a:spcPts val="300"/>
              </a:spcBef>
              <a:spcAft>
                <a:spcPts val="0"/>
              </a:spcAft>
              <a:buClr>
                <a:srgbClr val="00CC66"/>
              </a:buClr>
              <a:buSzPts val="900"/>
              <a:buFont typeface="Proxima Nova"/>
              <a:buChar char="•"/>
            </a:pPr>
            <a:r>
              <a:rPr lang="en" sz="900">
                <a:solidFill>
                  <a:srgbClr val="00CC66"/>
                </a:solidFill>
                <a:latin typeface="Proxima Nova"/>
                <a:ea typeface="Proxima Nova"/>
                <a:cs typeface="Proxima Nova"/>
                <a:sym typeface="Proxima Nova"/>
              </a:rPr>
              <a:t>Cancellation Forgiveness (+8.2)</a:t>
            </a:r>
            <a:endParaRPr sz="900">
              <a:solidFill>
                <a:srgbClr val="00CC66"/>
              </a:solidFill>
              <a:latin typeface="Proxima Nova"/>
              <a:ea typeface="Proxima Nova"/>
              <a:cs typeface="Proxima Nova"/>
              <a:sym typeface="Proxima Nova"/>
            </a:endParaRPr>
          </a:p>
          <a:p>
            <a:pPr indent="-107950" lvl="1" marL="341312" rtl="0" algn="l">
              <a:lnSpc>
                <a:spcPct val="100000"/>
              </a:lnSpc>
              <a:spcBef>
                <a:spcPts val="300"/>
              </a:spcBef>
              <a:spcAft>
                <a:spcPts val="0"/>
              </a:spcAft>
              <a:buClr>
                <a:srgbClr val="00CC66"/>
              </a:buClr>
              <a:buSzPts val="900"/>
              <a:buFont typeface="Proxima Nova"/>
              <a:buChar char="•"/>
            </a:pPr>
            <a:r>
              <a:rPr lang="en" sz="900">
                <a:solidFill>
                  <a:srgbClr val="00CC66"/>
                </a:solidFill>
                <a:latin typeface="Proxima Nova"/>
                <a:ea typeface="Proxima Nova"/>
                <a:cs typeface="Proxima Nova"/>
                <a:sym typeface="Proxima Nova"/>
              </a:rPr>
              <a:t>Rush Reorders (+7.7)</a:t>
            </a:r>
            <a:endParaRPr>
              <a:solidFill>
                <a:srgbClr val="00CC66"/>
              </a:solidFill>
              <a:latin typeface="Proxima Nova"/>
              <a:ea typeface="Proxima Nova"/>
              <a:cs typeface="Proxima Nova"/>
              <a:sym typeface="Proxima Nova"/>
            </a:endParaRPr>
          </a:p>
          <a:p>
            <a:pPr indent="-107950" lvl="1" marL="341312" rtl="0" algn="l">
              <a:lnSpc>
                <a:spcPct val="100000"/>
              </a:lnSpc>
              <a:spcBef>
                <a:spcPts val="300"/>
              </a:spcBef>
              <a:spcAft>
                <a:spcPts val="0"/>
              </a:spcAft>
              <a:buClr>
                <a:srgbClr val="00CC66"/>
              </a:buClr>
              <a:buSzPts val="900"/>
              <a:buFont typeface="Proxima Nova"/>
              <a:buChar char="•"/>
            </a:pPr>
            <a:r>
              <a:rPr lang="en" sz="900">
                <a:solidFill>
                  <a:srgbClr val="00CC66"/>
                </a:solidFill>
                <a:latin typeface="Proxima Nova"/>
                <a:ea typeface="Proxima Nova"/>
                <a:cs typeface="Proxima Nova"/>
                <a:sym typeface="Proxima Nova"/>
              </a:rPr>
              <a:t>Best Dasher (+6.6)</a:t>
            </a:r>
            <a:endParaRPr sz="900">
              <a:solidFill>
                <a:srgbClr val="00CC66"/>
              </a:solidFill>
              <a:latin typeface="Proxima Nova"/>
              <a:ea typeface="Proxima Nova"/>
              <a:cs typeface="Proxima Nova"/>
              <a:sym typeface="Proxima Nova"/>
            </a:endParaRPr>
          </a:p>
          <a:p>
            <a:pPr indent="-107950" lvl="1" marL="341312" rtl="0" algn="l">
              <a:lnSpc>
                <a:spcPct val="100000"/>
              </a:lnSpc>
              <a:spcBef>
                <a:spcPts val="300"/>
              </a:spcBef>
              <a:spcAft>
                <a:spcPts val="0"/>
              </a:spcAft>
              <a:buClr>
                <a:srgbClr val="00CC66"/>
              </a:buClr>
              <a:buSzPts val="900"/>
              <a:buFont typeface="Proxima Nova"/>
              <a:buChar char="•"/>
            </a:pPr>
            <a:r>
              <a:rPr lang="en" sz="900">
                <a:solidFill>
                  <a:srgbClr val="00CC66"/>
                </a:solidFill>
                <a:latin typeface="Proxima Nova"/>
                <a:ea typeface="Proxima Nova"/>
                <a:cs typeface="Proxima Nova"/>
                <a:sym typeface="Proxima Nova"/>
              </a:rPr>
              <a:t>Quality Guarantee (+6.5)</a:t>
            </a:r>
            <a:endParaRPr sz="900">
              <a:solidFill>
                <a:srgbClr val="00CC66"/>
              </a:solidFill>
              <a:latin typeface="Proxima Nova"/>
              <a:ea typeface="Proxima Nova"/>
              <a:cs typeface="Proxima Nova"/>
              <a:sym typeface="Proxima Nova"/>
            </a:endParaRPr>
          </a:p>
          <a:p>
            <a:pPr indent="0" lvl="0" marL="171450" rtl="0" algn="l">
              <a:lnSpc>
                <a:spcPct val="100000"/>
              </a:lnSpc>
              <a:spcBef>
                <a:spcPts val="300"/>
              </a:spcBef>
              <a:spcAft>
                <a:spcPts val="0"/>
              </a:spcAft>
              <a:buNone/>
            </a:pPr>
            <a:r>
              <a:t/>
            </a:r>
            <a:endParaRPr sz="900">
              <a:solidFill>
                <a:srgbClr val="00CC66"/>
              </a:solidFill>
              <a:latin typeface="Proxima Nova"/>
              <a:ea typeface="Proxima Nova"/>
              <a:cs typeface="Proxima Nova"/>
              <a:sym typeface="Proxima Nova"/>
            </a:endParaRPr>
          </a:p>
          <a:p>
            <a:pPr indent="-146050" lvl="1" marL="171450" rtl="0" algn="l">
              <a:lnSpc>
                <a:spcPct val="100000"/>
              </a:lnSpc>
              <a:spcBef>
                <a:spcPts val="300"/>
              </a:spcBef>
              <a:spcAft>
                <a:spcPts val="0"/>
              </a:spcAft>
              <a:buClr>
                <a:srgbClr val="424242"/>
              </a:buClr>
              <a:buSzPts val="1000"/>
              <a:buChar char="•"/>
            </a:pPr>
            <a:r>
              <a:rPr lang="en" sz="1000" u="sng">
                <a:solidFill>
                  <a:schemeClr val="hlink"/>
                </a:solidFill>
                <a:hlinkClick r:id="rId5"/>
              </a:rPr>
              <a:t>Satisfaction</a:t>
            </a:r>
            <a:r>
              <a:rPr lang="en" sz="1000">
                <a:solidFill>
                  <a:srgbClr val="424242"/>
                </a:solidFill>
              </a:rPr>
              <a:t> with delivery experiences is the basis for signing up for DashPass</a:t>
            </a:r>
            <a:endParaRPr sz="1000">
              <a:solidFill>
                <a:srgbClr val="424242"/>
              </a:solidFill>
            </a:endParaRPr>
          </a:p>
          <a:p>
            <a:pPr indent="0" lvl="0" marL="0" rtl="0" algn="l">
              <a:lnSpc>
                <a:spcPct val="100000"/>
              </a:lnSpc>
              <a:spcBef>
                <a:spcPts val="300"/>
              </a:spcBef>
              <a:spcAft>
                <a:spcPts val="0"/>
              </a:spcAft>
              <a:buNone/>
            </a:pPr>
            <a:r>
              <a:t/>
            </a:r>
            <a:endParaRPr>
              <a:solidFill>
                <a:srgbClr val="FF3008"/>
              </a:solidFill>
            </a:endParaRPr>
          </a:p>
        </p:txBody>
      </p:sp>
      <p:sp>
        <p:nvSpPr>
          <p:cNvPr id="533" name="Google Shape;533;p65"/>
          <p:cNvSpPr txBox="1"/>
          <p:nvPr/>
        </p:nvSpPr>
        <p:spPr>
          <a:xfrm>
            <a:off x="4556500" y="4688950"/>
            <a:ext cx="3816000" cy="276900"/>
          </a:xfrm>
          <a:prstGeom prst="rect">
            <a:avLst/>
          </a:prstGeom>
          <a:noFill/>
          <a:ln>
            <a:noFill/>
          </a:ln>
        </p:spPr>
        <p:txBody>
          <a:bodyPr anchorCtr="0" anchor="t" bIns="45700" lIns="0" spcFirstLastPara="1" rIns="91425" wrap="square" tIns="45700">
            <a:spAutoFit/>
          </a:bodyPr>
          <a:lstStyle/>
          <a:p>
            <a:pPr indent="0" lvl="0" marL="0" marR="0" rtl="0" algn="l">
              <a:lnSpc>
                <a:spcPct val="100000"/>
              </a:lnSpc>
              <a:spcBef>
                <a:spcPts val="0"/>
              </a:spcBef>
              <a:spcAft>
                <a:spcPts val="0"/>
              </a:spcAft>
              <a:buNone/>
            </a:pPr>
            <a:r>
              <a:rPr lang="en" sz="600">
                <a:solidFill>
                  <a:srgbClr val="9B9B9B"/>
                </a:solidFill>
                <a:latin typeface="Proxima Nova"/>
                <a:ea typeface="Proxima Nova"/>
                <a:cs typeface="Proxima Nova"/>
                <a:sym typeface="Proxima Nova"/>
              </a:rPr>
              <a:t>* See later section for which specific exclusive services and perks were most attractive.</a:t>
            </a:r>
            <a:endParaRPr sz="600">
              <a:solidFill>
                <a:srgbClr val="9B9B9B"/>
              </a:solidFill>
              <a:latin typeface="Proxima Nova"/>
              <a:ea typeface="Proxima Nova"/>
              <a:cs typeface="Proxima Nova"/>
              <a:sym typeface="Proxima Nova"/>
            </a:endParaRPr>
          </a:p>
          <a:p>
            <a:pPr indent="0" lvl="0" marL="0" marR="0" rtl="0" algn="l">
              <a:lnSpc>
                <a:spcPct val="100000"/>
              </a:lnSpc>
              <a:spcBef>
                <a:spcPts val="0"/>
              </a:spcBef>
              <a:spcAft>
                <a:spcPts val="0"/>
              </a:spcAft>
              <a:buNone/>
            </a:pPr>
            <a:r>
              <a:rPr lang="en" sz="600">
                <a:solidFill>
                  <a:srgbClr val="9B9B9B"/>
                </a:solidFill>
                <a:latin typeface="Proxima Nova"/>
                <a:ea typeface="Proxima Nova"/>
                <a:cs typeface="Proxima Nova"/>
                <a:sym typeface="Proxima Nova"/>
              </a:rPr>
              <a:t>** Rx Only was the default/unspecified.  The respondent only saw nothing/blank, “all categories” or “groceries”</a:t>
            </a:r>
            <a:endParaRPr sz="600">
              <a:solidFill>
                <a:srgbClr val="9B9B9B"/>
              </a:solidFill>
              <a:latin typeface="Proxima Nova"/>
              <a:ea typeface="Proxima Nova"/>
              <a:cs typeface="Proxima Nova"/>
              <a:sym typeface="Proxima Nova"/>
            </a:endParaRPr>
          </a:p>
        </p:txBody>
      </p:sp>
      <p:sp>
        <p:nvSpPr>
          <p:cNvPr id="534" name="Google Shape;534;p65"/>
          <p:cNvSpPr txBox="1"/>
          <p:nvPr/>
        </p:nvSpPr>
        <p:spPr>
          <a:xfrm rot="-5400000">
            <a:off x="1292475" y="2554950"/>
            <a:ext cx="37677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solidFill>
                  <a:srgbClr val="FF99FF"/>
                </a:solidFill>
                <a:latin typeface="Proxima Nova"/>
                <a:ea typeface="Proxima Nova"/>
                <a:cs typeface="Proxima Nova"/>
                <a:sym typeface="Proxima Nova"/>
              </a:rPr>
              <a:t>PRICE  </a:t>
            </a:r>
            <a:r>
              <a:rPr b="1" lang="en" sz="800">
                <a:solidFill>
                  <a:srgbClr val="0066FF"/>
                </a:solidFill>
                <a:latin typeface="Proxima Nova"/>
                <a:ea typeface="Proxima Nova"/>
                <a:cs typeface="Proxima Nova"/>
                <a:sym typeface="Proxima Nova"/>
              </a:rPr>
              <a:t>PARTNERSHIPS     </a:t>
            </a:r>
            <a:r>
              <a:rPr b="1" lang="en" sz="800">
                <a:solidFill>
                  <a:schemeClr val="accent1"/>
                </a:solidFill>
                <a:latin typeface="Proxima Nova"/>
                <a:ea typeface="Proxima Nova"/>
                <a:cs typeface="Proxima Nova"/>
                <a:sym typeface="Proxima Nova"/>
              </a:rPr>
              <a:t> </a:t>
            </a:r>
            <a:r>
              <a:rPr b="1" lang="en" sz="800">
                <a:solidFill>
                  <a:srgbClr val="00CC66"/>
                </a:solidFill>
                <a:latin typeface="Proxima Nova"/>
                <a:ea typeface="Proxima Nova"/>
                <a:cs typeface="Proxima Nova"/>
                <a:sym typeface="Proxima Nova"/>
              </a:rPr>
              <a:t>QUALITY    </a:t>
            </a:r>
            <a:r>
              <a:rPr b="1" lang="en" sz="800">
                <a:solidFill>
                  <a:schemeClr val="accent1"/>
                </a:solidFill>
                <a:latin typeface="Proxima Nova"/>
                <a:ea typeface="Proxima Nova"/>
                <a:cs typeface="Proxima Nova"/>
                <a:sym typeface="Proxima Nova"/>
              </a:rPr>
              <a:t> AFFORDABILITY         </a:t>
            </a:r>
            <a:r>
              <a:rPr b="1" lang="en" sz="800">
                <a:solidFill>
                  <a:srgbClr val="FF7D7D"/>
                </a:solidFill>
                <a:latin typeface="Proxima Nova"/>
                <a:ea typeface="Proxima Nova"/>
                <a:cs typeface="Proxima Nova"/>
                <a:sym typeface="Proxima Nova"/>
              </a:rPr>
              <a:t>DELIVERY</a:t>
            </a:r>
            <a:endParaRPr>
              <a:solidFill>
                <a:srgbClr val="FF7D7D"/>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9"/>
          <p:cNvSpPr txBox="1"/>
          <p:nvPr/>
        </p:nvSpPr>
        <p:spPr>
          <a:xfrm>
            <a:off x="658700" y="3321100"/>
            <a:ext cx="2285700" cy="37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rgbClr val="666666"/>
                </a:solidFill>
                <a:latin typeface="Proxima Nova"/>
                <a:ea typeface="Proxima Nova"/>
                <a:cs typeface="Proxima Nova"/>
                <a:sym typeface="Proxima Nova"/>
              </a:rPr>
              <a:t>Only a small segment of Cx are MxShifting</a:t>
            </a:r>
            <a:endParaRPr b="1" sz="1300">
              <a:solidFill>
                <a:srgbClr val="666666"/>
              </a:solidFill>
              <a:latin typeface="Proxima Nova"/>
              <a:ea typeface="Proxima Nova"/>
              <a:cs typeface="Proxima Nova"/>
              <a:sym typeface="Proxima Nova"/>
            </a:endParaRPr>
          </a:p>
        </p:txBody>
      </p:sp>
      <p:sp>
        <p:nvSpPr>
          <p:cNvPr id="165" name="Google Shape;165;p39"/>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6" name="Google Shape;166;p39"/>
          <p:cNvSpPr txBox="1"/>
          <p:nvPr/>
        </p:nvSpPr>
        <p:spPr>
          <a:xfrm>
            <a:off x="3499950" y="3321100"/>
            <a:ext cx="2219100" cy="37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rgbClr val="666666"/>
                </a:solidFill>
                <a:latin typeface="Proxima Nova"/>
                <a:ea typeface="Proxima Nova"/>
                <a:cs typeface="Proxima Nova"/>
                <a:sym typeface="Proxima Nova"/>
              </a:rPr>
              <a:t>DashPass sign ups are down among Nearby Cx</a:t>
            </a:r>
            <a:endParaRPr b="1" sz="1300">
              <a:solidFill>
                <a:srgbClr val="666666"/>
              </a:solidFill>
              <a:latin typeface="Proxima Nova"/>
              <a:ea typeface="Proxima Nova"/>
              <a:cs typeface="Proxima Nova"/>
              <a:sym typeface="Proxima Nova"/>
            </a:endParaRPr>
          </a:p>
        </p:txBody>
      </p:sp>
      <p:sp>
        <p:nvSpPr>
          <p:cNvPr id="167" name="Google Shape;167;p39"/>
          <p:cNvSpPr txBox="1"/>
          <p:nvPr/>
        </p:nvSpPr>
        <p:spPr>
          <a:xfrm>
            <a:off x="6036400" y="3321100"/>
            <a:ext cx="2448900" cy="37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rgbClr val="666666"/>
                </a:solidFill>
                <a:latin typeface="Proxima Nova"/>
                <a:ea typeface="Proxima Nova"/>
                <a:cs typeface="Proxima Nova"/>
                <a:sym typeface="Proxima Nova"/>
              </a:rPr>
              <a:t>The value gap between Classic and DashPass has narrowed</a:t>
            </a:r>
            <a:endParaRPr b="1" sz="1300">
              <a:solidFill>
                <a:srgbClr val="666666"/>
              </a:solidFill>
              <a:latin typeface="Proxima Nova"/>
              <a:ea typeface="Proxima Nova"/>
              <a:cs typeface="Proxima Nova"/>
              <a:sym typeface="Proxima Nova"/>
            </a:endParaRPr>
          </a:p>
        </p:txBody>
      </p:sp>
      <p:sp>
        <p:nvSpPr>
          <p:cNvPr id="168" name="Google Shape;168;p39"/>
          <p:cNvSpPr/>
          <p:nvPr/>
        </p:nvSpPr>
        <p:spPr>
          <a:xfrm>
            <a:off x="1060375" y="1478975"/>
            <a:ext cx="1635900" cy="16359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9"/>
          <p:cNvSpPr/>
          <p:nvPr/>
        </p:nvSpPr>
        <p:spPr>
          <a:xfrm>
            <a:off x="3754050" y="1478975"/>
            <a:ext cx="1635900" cy="16359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9"/>
          <p:cNvSpPr/>
          <p:nvPr/>
        </p:nvSpPr>
        <p:spPr>
          <a:xfrm>
            <a:off x="6442900" y="1478975"/>
            <a:ext cx="1635900" cy="16359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1" name="Google Shape;171;p39"/>
          <p:cNvPicPr preferRelativeResize="0"/>
          <p:nvPr/>
        </p:nvPicPr>
        <p:blipFill rotWithShape="1">
          <a:blip r:embed="rId3">
            <a:alphaModFix/>
          </a:blip>
          <a:srcRect b="3227" l="0" r="0" t="3236"/>
          <a:stretch/>
        </p:blipFill>
        <p:spPr>
          <a:xfrm>
            <a:off x="1060375" y="1478975"/>
            <a:ext cx="1635900" cy="1635900"/>
          </a:xfrm>
          <a:prstGeom prst="ellipse">
            <a:avLst/>
          </a:prstGeom>
          <a:noFill/>
          <a:ln cap="flat" cmpd="sng" w="9525">
            <a:solidFill>
              <a:schemeClr val="lt2"/>
            </a:solidFill>
            <a:prstDash val="solid"/>
            <a:round/>
            <a:headEnd len="sm" w="sm" type="none"/>
            <a:tailEnd len="sm" w="sm" type="none"/>
          </a:ln>
        </p:spPr>
      </p:pic>
      <p:pic>
        <p:nvPicPr>
          <p:cNvPr id="172" name="Google Shape;172;p39"/>
          <p:cNvPicPr preferRelativeResize="0"/>
          <p:nvPr/>
        </p:nvPicPr>
        <p:blipFill rotWithShape="1">
          <a:blip r:embed="rId4">
            <a:alphaModFix/>
          </a:blip>
          <a:srcRect b="0" l="12545" r="12553" t="0"/>
          <a:stretch/>
        </p:blipFill>
        <p:spPr>
          <a:xfrm>
            <a:off x="3751638" y="1478975"/>
            <a:ext cx="1635900" cy="1635900"/>
          </a:xfrm>
          <a:prstGeom prst="ellipse">
            <a:avLst/>
          </a:prstGeom>
          <a:noFill/>
          <a:ln cap="flat" cmpd="sng" w="9525">
            <a:solidFill>
              <a:schemeClr val="lt2"/>
            </a:solidFill>
            <a:prstDash val="solid"/>
            <a:round/>
            <a:headEnd len="sm" w="sm" type="none"/>
            <a:tailEnd len="sm" w="sm" type="none"/>
          </a:ln>
        </p:spPr>
      </p:pic>
      <p:pic>
        <p:nvPicPr>
          <p:cNvPr id="173" name="Google Shape;173;p39"/>
          <p:cNvPicPr preferRelativeResize="0"/>
          <p:nvPr/>
        </p:nvPicPr>
        <p:blipFill rotWithShape="1">
          <a:blip r:embed="rId5">
            <a:alphaModFix/>
          </a:blip>
          <a:srcRect b="0" l="12545" r="12553" t="0"/>
          <a:stretch/>
        </p:blipFill>
        <p:spPr>
          <a:xfrm>
            <a:off x="6447725" y="1478975"/>
            <a:ext cx="1635900" cy="1635900"/>
          </a:xfrm>
          <a:prstGeom prst="ellipse">
            <a:avLst/>
          </a:prstGeom>
          <a:noFill/>
          <a:ln cap="flat" cmpd="sng" w="9525">
            <a:solidFill>
              <a:schemeClr val="lt2"/>
            </a:solidFill>
            <a:prstDash val="solid"/>
            <a:round/>
            <a:headEnd len="sm" w="sm" type="none"/>
            <a:tailEnd len="sm" w="sm" type="none"/>
          </a:ln>
        </p:spPr>
      </p:pic>
      <p:sp>
        <p:nvSpPr>
          <p:cNvPr id="174" name="Google Shape;174;p39"/>
          <p:cNvSpPr txBox="1"/>
          <p:nvPr/>
        </p:nvSpPr>
        <p:spPr>
          <a:xfrm>
            <a:off x="447256" y="460350"/>
            <a:ext cx="3771000" cy="410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1900">
                <a:solidFill>
                  <a:schemeClr val="dk1"/>
                </a:solidFill>
                <a:latin typeface="Proxima Nova"/>
                <a:ea typeface="Proxima Nova"/>
                <a:cs typeface="Proxima Nova"/>
                <a:sym typeface="Proxima Nova"/>
              </a:rPr>
              <a:t>What’s happening today</a:t>
            </a:r>
            <a:endParaRPr b="1" sz="1900">
              <a:solidFill>
                <a:schemeClr val="dk1"/>
              </a:solidFill>
              <a:latin typeface="Proxima Nova"/>
              <a:ea typeface="Proxima Nova"/>
              <a:cs typeface="Proxima Nova"/>
              <a:sym typeface="Proxima Nov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66"/>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0" name="Google Shape;540;p66"/>
          <p:cNvSpPr txBox="1"/>
          <p:nvPr/>
        </p:nvSpPr>
        <p:spPr>
          <a:xfrm>
            <a:off x="233875" y="184425"/>
            <a:ext cx="7498500" cy="13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500">
                <a:solidFill>
                  <a:srgbClr val="FFFFFF"/>
                </a:solidFill>
                <a:latin typeface="Proxima Nova"/>
                <a:ea typeface="Proxima Nova"/>
                <a:cs typeface="Proxima Nova"/>
                <a:sym typeface="Proxima Nova"/>
              </a:rPr>
              <a:t>Thoughts or questions?</a:t>
            </a:r>
            <a:endParaRPr sz="4500">
              <a:solidFill>
                <a:srgbClr val="FFFFFF"/>
              </a:solidFill>
              <a:latin typeface="Proxima Nova"/>
              <a:ea typeface="Proxima Nova"/>
              <a:cs typeface="Proxima Nova"/>
              <a:sym typeface="Proxima Nova"/>
            </a:endParaRPr>
          </a:p>
        </p:txBody>
      </p:sp>
      <p:pic>
        <p:nvPicPr>
          <p:cNvPr id="541" name="Google Shape;541;p66"/>
          <p:cNvPicPr preferRelativeResize="0"/>
          <p:nvPr/>
        </p:nvPicPr>
        <p:blipFill>
          <a:blip r:embed="rId3">
            <a:alphaModFix/>
          </a:blip>
          <a:stretch>
            <a:fillRect/>
          </a:stretch>
        </p:blipFill>
        <p:spPr>
          <a:xfrm>
            <a:off x="2192250" y="2029150"/>
            <a:ext cx="4577525" cy="2460425"/>
          </a:xfrm>
          <a:prstGeom prst="rect">
            <a:avLst/>
          </a:prstGeom>
          <a:noFill/>
          <a:ln>
            <a:noFill/>
          </a:ln>
        </p:spPr>
      </p:pic>
      <p:sp>
        <p:nvSpPr>
          <p:cNvPr id="542" name="Google Shape;542;p66"/>
          <p:cNvSpPr txBox="1"/>
          <p:nvPr/>
        </p:nvSpPr>
        <p:spPr>
          <a:xfrm>
            <a:off x="367675" y="876275"/>
            <a:ext cx="7498500" cy="13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300">
                <a:solidFill>
                  <a:srgbClr val="FFFFFF"/>
                </a:solidFill>
                <a:latin typeface="Proxima Nova"/>
                <a:ea typeface="Proxima Nova"/>
                <a:cs typeface="Proxima Nova"/>
                <a:sym typeface="Proxima Nova"/>
              </a:rPr>
              <a:t>What else </a:t>
            </a:r>
            <a:r>
              <a:rPr lang="en" sz="3300">
                <a:solidFill>
                  <a:srgbClr val="FFFFFF"/>
                </a:solidFill>
                <a:latin typeface="Proxima Nova"/>
                <a:ea typeface="Proxima Nova"/>
                <a:cs typeface="Proxima Nova"/>
                <a:sym typeface="Proxima Nova"/>
              </a:rPr>
              <a:t>would</a:t>
            </a:r>
            <a:r>
              <a:rPr lang="en" sz="3300">
                <a:solidFill>
                  <a:srgbClr val="FFFFFF"/>
                </a:solidFill>
                <a:latin typeface="Proxima Nova"/>
                <a:ea typeface="Proxima Nova"/>
                <a:cs typeface="Proxima Nova"/>
                <a:sym typeface="Proxima Nova"/>
              </a:rPr>
              <a:t> you like to know?</a:t>
            </a:r>
            <a:endParaRPr sz="3300">
              <a:solidFill>
                <a:srgbClr val="FFFFFF"/>
              </a:solidFill>
              <a:latin typeface="Proxima Nova"/>
              <a:ea typeface="Proxima Nova"/>
              <a:cs typeface="Proxima Nova"/>
              <a:sym typeface="Proxima Nov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67"/>
          <p:cNvSpPr txBox="1"/>
          <p:nvPr/>
        </p:nvSpPr>
        <p:spPr>
          <a:xfrm>
            <a:off x="658700" y="2291850"/>
            <a:ext cx="3794100" cy="3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Proxima Nova"/>
                <a:ea typeface="Proxima Nova"/>
                <a:cs typeface="Proxima Nova"/>
                <a:sym typeface="Proxima Nova"/>
              </a:rPr>
              <a:t>IMPACT OF BATCHING ON NEARBY</a:t>
            </a:r>
            <a:endParaRPr b="1" sz="1000">
              <a:solidFill>
                <a:schemeClr val="dk1"/>
              </a:solidFill>
              <a:latin typeface="Proxima Nova"/>
              <a:ea typeface="Proxima Nova"/>
              <a:cs typeface="Proxima Nova"/>
              <a:sym typeface="Proxima Nova"/>
            </a:endParaRPr>
          </a:p>
        </p:txBody>
      </p:sp>
      <p:sp>
        <p:nvSpPr>
          <p:cNvPr id="548" name="Google Shape;548;p67"/>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9" name="Google Shape;549;p67"/>
          <p:cNvSpPr txBox="1"/>
          <p:nvPr/>
        </p:nvSpPr>
        <p:spPr>
          <a:xfrm>
            <a:off x="658700" y="619200"/>
            <a:ext cx="72876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dk1"/>
                </a:solidFill>
                <a:latin typeface="Proxima Nova"/>
                <a:ea typeface="Proxima Nova"/>
                <a:cs typeface="Proxima Nova"/>
                <a:sym typeface="Proxima Nova"/>
              </a:rPr>
              <a:t>Upcoming research this month</a:t>
            </a:r>
            <a:endParaRPr b="1" sz="1900">
              <a:solidFill>
                <a:schemeClr val="dk1"/>
              </a:solidFill>
              <a:latin typeface="Proxima Nova"/>
              <a:ea typeface="Proxima Nova"/>
              <a:cs typeface="Proxima Nova"/>
              <a:sym typeface="Proxima Nova"/>
            </a:endParaRPr>
          </a:p>
        </p:txBody>
      </p:sp>
      <p:sp>
        <p:nvSpPr>
          <p:cNvPr id="550" name="Google Shape;550;p67"/>
          <p:cNvSpPr txBox="1"/>
          <p:nvPr/>
        </p:nvSpPr>
        <p:spPr>
          <a:xfrm>
            <a:off x="653875" y="2657050"/>
            <a:ext cx="3794100" cy="1010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We will run a quant/qual combo study alongside our upcoming batching experiments to identify if Cx </a:t>
            </a:r>
            <a:r>
              <a:rPr lang="en" sz="1200">
                <a:solidFill>
                  <a:schemeClr val="dk1"/>
                </a:solidFill>
                <a:latin typeface="Proxima Nova"/>
                <a:ea typeface="Proxima Nova"/>
                <a:cs typeface="Proxima Nova"/>
                <a:sym typeface="Proxima Nova"/>
              </a:rPr>
              <a:t>perceive</a:t>
            </a:r>
            <a:r>
              <a:rPr lang="en" sz="1200">
                <a:solidFill>
                  <a:schemeClr val="dk1"/>
                </a:solidFill>
                <a:latin typeface="Proxima Nova"/>
                <a:ea typeface="Proxima Nova"/>
                <a:cs typeface="Proxima Nova"/>
                <a:sym typeface="Proxima Nova"/>
              </a:rPr>
              <a:t> any decrease in timeliness and quality. Results expected in next readout meeting.</a:t>
            </a:r>
            <a:endParaRPr sz="1000">
              <a:solidFill>
                <a:schemeClr val="dk1"/>
              </a:solidFill>
              <a:latin typeface="Proxima Nova"/>
              <a:ea typeface="Proxima Nova"/>
              <a:cs typeface="Proxima Nova"/>
              <a:sym typeface="Proxima Nova"/>
            </a:endParaRPr>
          </a:p>
        </p:txBody>
      </p:sp>
      <p:sp>
        <p:nvSpPr>
          <p:cNvPr id="551" name="Google Shape;551;p67"/>
          <p:cNvSpPr txBox="1"/>
          <p:nvPr/>
        </p:nvSpPr>
        <p:spPr>
          <a:xfrm>
            <a:off x="4696025" y="2657050"/>
            <a:ext cx="3794100" cy="1010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This 2 phase study will quantify the most important </a:t>
            </a:r>
            <a:r>
              <a:rPr lang="en" sz="1200">
                <a:solidFill>
                  <a:schemeClr val="dk1"/>
                </a:solidFill>
                <a:latin typeface="Proxima Nova"/>
                <a:ea typeface="Proxima Nova"/>
                <a:cs typeface="Proxima Nova"/>
                <a:sym typeface="Proxima Nova"/>
              </a:rPr>
              <a:t>factors Cx consider when comparing across apps and the where they look for these factors.  Results expected mid April.</a:t>
            </a:r>
            <a:endParaRPr sz="1000">
              <a:solidFill>
                <a:schemeClr val="dk1"/>
              </a:solidFill>
              <a:latin typeface="Proxima Nova"/>
              <a:ea typeface="Proxima Nova"/>
              <a:cs typeface="Proxima Nova"/>
              <a:sym typeface="Proxima Nova"/>
            </a:endParaRPr>
          </a:p>
        </p:txBody>
      </p:sp>
      <p:sp>
        <p:nvSpPr>
          <p:cNvPr id="552" name="Google Shape;552;p67"/>
          <p:cNvSpPr txBox="1"/>
          <p:nvPr/>
        </p:nvSpPr>
        <p:spPr>
          <a:xfrm>
            <a:off x="4696025" y="2291850"/>
            <a:ext cx="3794100" cy="3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Proxima Nova"/>
                <a:ea typeface="Proxima Nova"/>
                <a:cs typeface="Proxima Nova"/>
                <a:sym typeface="Proxima Nova"/>
              </a:rPr>
              <a:t>ACROSS APP </a:t>
            </a:r>
            <a:r>
              <a:rPr b="1" lang="en" sz="1000">
                <a:solidFill>
                  <a:schemeClr val="dk1"/>
                </a:solidFill>
                <a:latin typeface="Proxima Nova"/>
                <a:ea typeface="Proxima Nova"/>
                <a:cs typeface="Proxima Nova"/>
                <a:sym typeface="Proxima Nova"/>
              </a:rPr>
              <a:t>COMPARISON</a:t>
            </a:r>
            <a:endParaRPr b="1" sz="1000">
              <a:solidFill>
                <a:schemeClr val="dk1"/>
              </a:solidFill>
              <a:latin typeface="Proxima Nova"/>
              <a:ea typeface="Proxima Nova"/>
              <a:cs typeface="Proxima Nova"/>
              <a:sym typeface="Proxima Nova"/>
            </a:endParaRPr>
          </a:p>
        </p:txBody>
      </p:sp>
      <p:cxnSp>
        <p:nvCxnSpPr>
          <p:cNvPr id="553" name="Google Shape;553;p67"/>
          <p:cNvCxnSpPr/>
          <p:nvPr/>
        </p:nvCxnSpPr>
        <p:spPr>
          <a:xfrm>
            <a:off x="768075" y="2085650"/>
            <a:ext cx="526200" cy="0"/>
          </a:xfrm>
          <a:prstGeom prst="straightConnector1">
            <a:avLst/>
          </a:prstGeom>
          <a:noFill/>
          <a:ln cap="flat" cmpd="sng" w="19050">
            <a:solidFill>
              <a:srgbClr val="FF3008"/>
            </a:solidFill>
            <a:prstDash val="solid"/>
            <a:round/>
            <a:headEnd len="med" w="med" type="none"/>
            <a:tailEnd len="med" w="med" type="none"/>
          </a:ln>
        </p:spPr>
      </p:cxnSp>
      <p:cxnSp>
        <p:nvCxnSpPr>
          <p:cNvPr id="554" name="Google Shape;554;p67"/>
          <p:cNvCxnSpPr/>
          <p:nvPr/>
        </p:nvCxnSpPr>
        <p:spPr>
          <a:xfrm>
            <a:off x="4778300" y="2085650"/>
            <a:ext cx="526200" cy="0"/>
          </a:xfrm>
          <a:prstGeom prst="straightConnector1">
            <a:avLst/>
          </a:prstGeom>
          <a:noFill/>
          <a:ln cap="flat" cmpd="sng" w="19050">
            <a:solidFill>
              <a:srgbClr val="FF3008"/>
            </a:solidFill>
            <a:prstDash val="solid"/>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68"/>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60" name="Google Shape;560;p68"/>
          <p:cNvSpPr txBox="1"/>
          <p:nvPr/>
        </p:nvSpPr>
        <p:spPr>
          <a:xfrm>
            <a:off x="609800" y="2006250"/>
            <a:ext cx="7336500" cy="9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rgbClr val="FFFFFF"/>
                </a:solidFill>
                <a:latin typeface="Proxima Nova"/>
                <a:ea typeface="Proxima Nova"/>
                <a:cs typeface="Proxima Nova"/>
                <a:sym typeface="Proxima Nova"/>
              </a:rPr>
              <a:t>Let’s go!</a:t>
            </a:r>
            <a:endParaRPr sz="5000">
              <a:solidFill>
                <a:srgbClr val="FFFFFF"/>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40"/>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0" name="Google Shape;180;p40"/>
          <p:cNvSpPr txBox="1"/>
          <p:nvPr/>
        </p:nvSpPr>
        <p:spPr>
          <a:xfrm>
            <a:off x="434550" y="129050"/>
            <a:ext cx="77823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dk1"/>
                </a:solidFill>
                <a:latin typeface="Proxima Nova"/>
                <a:ea typeface="Proxima Nova"/>
                <a:cs typeface="Proxima Nova"/>
                <a:sym typeface="Proxima Nova"/>
              </a:rPr>
              <a:t>There is a disconnect between </a:t>
            </a:r>
            <a:r>
              <a:rPr b="1" lang="en" sz="1900">
                <a:solidFill>
                  <a:schemeClr val="dk1"/>
                </a:solidFill>
                <a:latin typeface="Proxima Nova"/>
                <a:ea typeface="Proxima Nova"/>
                <a:cs typeface="Proxima Nova"/>
                <a:sym typeface="Proxima Nova"/>
              </a:rPr>
              <a:t>DoorDash having “reliably low cost” and DashPass exclusive savings</a:t>
            </a:r>
            <a:endParaRPr b="1" sz="1900">
              <a:solidFill>
                <a:schemeClr val="dk1"/>
              </a:solidFill>
              <a:latin typeface="Proxima Nova"/>
              <a:ea typeface="Proxima Nova"/>
              <a:cs typeface="Proxima Nova"/>
              <a:sym typeface="Proxima Nova"/>
            </a:endParaRPr>
          </a:p>
        </p:txBody>
      </p:sp>
      <p:pic>
        <p:nvPicPr>
          <p:cNvPr id="181" name="Google Shape;181;p40"/>
          <p:cNvPicPr preferRelativeResize="0"/>
          <p:nvPr/>
        </p:nvPicPr>
        <p:blipFill>
          <a:blip r:embed="rId3">
            <a:alphaModFix/>
          </a:blip>
          <a:stretch>
            <a:fillRect/>
          </a:stretch>
        </p:blipFill>
        <p:spPr>
          <a:xfrm>
            <a:off x="769650" y="1119675"/>
            <a:ext cx="1993245" cy="3543550"/>
          </a:xfrm>
          <a:prstGeom prst="rect">
            <a:avLst/>
          </a:prstGeom>
          <a:noFill/>
          <a:ln>
            <a:noFill/>
          </a:ln>
        </p:spPr>
      </p:pic>
      <p:sp>
        <p:nvSpPr>
          <p:cNvPr id="182" name="Google Shape;182;p40"/>
          <p:cNvSpPr txBox="1"/>
          <p:nvPr/>
        </p:nvSpPr>
        <p:spPr>
          <a:xfrm>
            <a:off x="3344950" y="1347875"/>
            <a:ext cx="4662300" cy="177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50">
                <a:solidFill>
                  <a:srgbClr val="1D1C1D"/>
                </a:solidFill>
                <a:highlight>
                  <a:srgbClr val="FFFFFF"/>
                </a:highlight>
                <a:latin typeface="Proxima Nova"/>
                <a:ea typeface="Proxima Nova"/>
                <a:cs typeface="Proxima Nova"/>
                <a:sym typeface="Proxima Nova"/>
              </a:rPr>
              <a:t>Posts in the app XiaoHongShu (a Chinese social media app used by many in the U.S are using it too) </a:t>
            </a:r>
            <a:endParaRPr sz="1150">
              <a:solidFill>
                <a:srgbClr val="1D1C1D"/>
              </a:solidFill>
              <a:highlight>
                <a:srgbClr val="FFFFFF"/>
              </a:highlight>
              <a:latin typeface="Proxima Nova"/>
              <a:ea typeface="Proxima Nova"/>
              <a:cs typeface="Proxima Nova"/>
              <a:sym typeface="Proxima Nova"/>
            </a:endParaRPr>
          </a:p>
          <a:p>
            <a:pPr indent="0" lvl="0" marL="0" rtl="0" algn="l">
              <a:spcBef>
                <a:spcPts val="0"/>
              </a:spcBef>
              <a:spcAft>
                <a:spcPts val="0"/>
              </a:spcAft>
              <a:buNone/>
            </a:pPr>
            <a:r>
              <a:t/>
            </a:r>
            <a:endParaRPr sz="1150">
              <a:solidFill>
                <a:srgbClr val="1D1C1D"/>
              </a:solidFill>
              <a:highlight>
                <a:srgbClr val="FFFFFF"/>
              </a:highlight>
              <a:latin typeface="Proxima Nova"/>
              <a:ea typeface="Proxima Nova"/>
              <a:cs typeface="Proxima Nova"/>
              <a:sym typeface="Proxima Nova"/>
            </a:endParaRPr>
          </a:p>
          <a:p>
            <a:pPr indent="0" lvl="0" marL="0" rtl="0" algn="l">
              <a:spcBef>
                <a:spcPts val="0"/>
              </a:spcBef>
              <a:spcAft>
                <a:spcPts val="0"/>
              </a:spcAft>
              <a:buNone/>
            </a:pPr>
            <a:r>
              <a:rPr lang="en" sz="1150">
                <a:solidFill>
                  <a:srgbClr val="1D1C1D"/>
                </a:solidFill>
                <a:highlight>
                  <a:srgbClr val="FFFFFF"/>
                </a:highlight>
                <a:latin typeface="Proxima Nova"/>
                <a:ea typeface="Proxima Nova"/>
                <a:cs typeface="Proxima Nova"/>
                <a:sym typeface="Proxima Nova"/>
              </a:rPr>
              <a:t>People are comparing their delivery fee to their friends. Non-DP members are seeing lower delivery fees compares to the DP members on the same store.</a:t>
            </a:r>
            <a:endParaRPr sz="1150">
              <a:solidFill>
                <a:srgbClr val="1D1C1D"/>
              </a:solidFill>
              <a:highlight>
                <a:srgbClr val="FFFFFF"/>
              </a:highlight>
              <a:latin typeface="Proxima Nova"/>
              <a:ea typeface="Proxima Nova"/>
              <a:cs typeface="Proxima Nova"/>
              <a:sym typeface="Proxima Nova"/>
            </a:endParaRPr>
          </a:p>
          <a:p>
            <a:pPr indent="0" lvl="0" marL="0" rtl="0" algn="l">
              <a:spcBef>
                <a:spcPts val="0"/>
              </a:spcBef>
              <a:spcAft>
                <a:spcPts val="0"/>
              </a:spcAft>
              <a:buNone/>
            </a:pPr>
            <a:r>
              <a:t/>
            </a:r>
            <a:endParaRPr sz="1150">
              <a:solidFill>
                <a:srgbClr val="1D1C1D"/>
              </a:solidFill>
              <a:highlight>
                <a:srgbClr val="FFFFFF"/>
              </a:highlight>
              <a:latin typeface="Proxima Nova"/>
              <a:ea typeface="Proxima Nova"/>
              <a:cs typeface="Proxima Nova"/>
              <a:sym typeface="Proxima Nova"/>
            </a:endParaRPr>
          </a:p>
          <a:p>
            <a:pPr indent="0" lvl="0" marL="0" rtl="0" algn="l">
              <a:spcBef>
                <a:spcPts val="0"/>
              </a:spcBef>
              <a:spcAft>
                <a:spcPts val="0"/>
              </a:spcAft>
              <a:buNone/>
            </a:pPr>
            <a:r>
              <a:rPr lang="en" sz="1150">
                <a:solidFill>
                  <a:srgbClr val="1D1C1D"/>
                </a:solidFill>
                <a:highlight>
                  <a:srgbClr val="FFFFFF"/>
                </a:highlight>
                <a:latin typeface="Proxima Nova"/>
                <a:ea typeface="Proxima Nova"/>
                <a:cs typeface="Proxima Nova"/>
                <a:sym typeface="Proxima Nova"/>
              </a:rPr>
              <a:t>Cx were surprised to find that the </a:t>
            </a:r>
            <a:r>
              <a:rPr b="1" lang="en" sz="1150">
                <a:solidFill>
                  <a:srgbClr val="1D1C1D"/>
                </a:solidFill>
                <a:highlight>
                  <a:srgbClr val="FFFFFF"/>
                </a:highlight>
                <a:latin typeface="Proxima Nova"/>
                <a:ea typeface="Proxima Nova"/>
                <a:cs typeface="Proxima Nova"/>
                <a:sym typeface="Proxima Nova"/>
              </a:rPr>
              <a:t>DP members always had the higher price at checkout</a:t>
            </a:r>
            <a:r>
              <a:rPr lang="en" sz="1150">
                <a:solidFill>
                  <a:srgbClr val="1D1C1D"/>
                </a:solidFill>
                <a:highlight>
                  <a:srgbClr val="FFFFFF"/>
                </a:highlight>
                <a:latin typeface="Proxima Nova"/>
                <a:ea typeface="Proxima Nova"/>
                <a:cs typeface="Proxima Nova"/>
                <a:sym typeface="Proxima Nova"/>
              </a:rPr>
              <a:t>.</a:t>
            </a:r>
            <a:r>
              <a:rPr lang="en" sz="1150">
                <a:solidFill>
                  <a:srgbClr val="1D1C1D"/>
                </a:solidFill>
                <a:highlight>
                  <a:srgbClr val="FFFFFF"/>
                </a:highlight>
                <a:latin typeface="Proxima Nova"/>
                <a:ea typeface="Proxima Nova"/>
                <a:cs typeface="Proxima Nova"/>
                <a:sym typeface="Proxima Nova"/>
              </a:rPr>
              <a:t> (Likely due to experiments we have live)</a:t>
            </a:r>
            <a:endParaRPr>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86" name="Shape 186"/>
        <p:cNvGrpSpPr/>
        <p:nvPr/>
      </p:nvGrpSpPr>
      <p:grpSpPr>
        <a:xfrm>
          <a:off x="0" y="0"/>
          <a:ext cx="0" cy="0"/>
          <a:chOff x="0" y="0"/>
          <a:chExt cx="0" cy="0"/>
        </a:xfrm>
      </p:grpSpPr>
      <p:grpSp>
        <p:nvGrpSpPr>
          <p:cNvPr id="187" name="Google Shape;187;p41"/>
          <p:cNvGrpSpPr/>
          <p:nvPr/>
        </p:nvGrpSpPr>
        <p:grpSpPr>
          <a:xfrm>
            <a:off x="771150" y="2225675"/>
            <a:ext cx="7698325" cy="365700"/>
            <a:chOff x="771150" y="2225675"/>
            <a:chExt cx="7698325" cy="365700"/>
          </a:xfrm>
        </p:grpSpPr>
        <p:sp>
          <p:nvSpPr>
            <p:cNvPr id="188" name="Google Shape;188;p41"/>
            <p:cNvSpPr/>
            <p:nvPr/>
          </p:nvSpPr>
          <p:spPr>
            <a:xfrm>
              <a:off x="771150" y="2313450"/>
              <a:ext cx="7601700" cy="189000"/>
            </a:xfrm>
            <a:prstGeom prst="rightArrow">
              <a:avLst>
                <a:gd fmla="val 50000" name="adj1"/>
                <a:gd fmla="val 145132" name="adj2"/>
              </a:avLst>
            </a:prstGeom>
            <a:solidFill>
              <a:srgbClr val="FF30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41"/>
            <p:cNvSpPr/>
            <p:nvPr/>
          </p:nvSpPr>
          <p:spPr>
            <a:xfrm rot="5400000">
              <a:off x="8067175" y="2189075"/>
              <a:ext cx="365700" cy="438900"/>
            </a:xfrm>
            <a:prstGeom prst="triangle">
              <a:avLst>
                <a:gd fmla="val 50000" name="adj"/>
              </a:avLst>
            </a:prstGeom>
            <a:solidFill>
              <a:srgbClr val="008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 name="Google Shape;190;p41"/>
          <p:cNvSpPr txBox="1"/>
          <p:nvPr/>
        </p:nvSpPr>
        <p:spPr>
          <a:xfrm>
            <a:off x="461993" y="374950"/>
            <a:ext cx="8242500" cy="410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1900">
                <a:solidFill>
                  <a:schemeClr val="dk1"/>
                </a:solidFill>
                <a:latin typeface="Proxima Nova"/>
                <a:ea typeface="Proxima Nova"/>
                <a:cs typeface="Proxima Nova"/>
                <a:sym typeface="Proxima Nova"/>
              </a:rPr>
              <a:t>Research Motivation:  Understand how Nearby Cx feel about DashPass and identify ways to </a:t>
            </a:r>
            <a:r>
              <a:rPr b="1" lang="en" sz="1900">
                <a:solidFill>
                  <a:schemeClr val="dk1"/>
                </a:solidFill>
                <a:latin typeface="Proxima Nova"/>
                <a:ea typeface="Proxima Nova"/>
                <a:cs typeface="Proxima Nova"/>
                <a:sym typeface="Proxima Nova"/>
              </a:rPr>
              <a:t>increase</a:t>
            </a:r>
            <a:r>
              <a:rPr b="1" lang="en" sz="1900">
                <a:solidFill>
                  <a:schemeClr val="dk1"/>
                </a:solidFill>
                <a:latin typeface="Proxima Nova"/>
                <a:ea typeface="Proxima Nova"/>
                <a:cs typeface="Proxima Nova"/>
                <a:sym typeface="Proxima Nova"/>
              </a:rPr>
              <a:t> their interest in subscribing</a:t>
            </a:r>
            <a:endParaRPr b="1" sz="1900">
              <a:solidFill>
                <a:schemeClr val="dk1"/>
              </a:solidFill>
              <a:latin typeface="Proxima Nova"/>
              <a:ea typeface="Proxima Nova"/>
              <a:cs typeface="Proxima Nova"/>
              <a:sym typeface="Proxima Nova"/>
            </a:endParaRPr>
          </a:p>
        </p:txBody>
      </p:sp>
      <p:sp>
        <p:nvSpPr>
          <p:cNvPr id="191" name="Google Shape;191;p41"/>
          <p:cNvSpPr/>
          <p:nvPr/>
        </p:nvSpPr>
        <p:spPr>
          <a:xfrm>
            <a:off x="529475" y="2244150"/>
            <a:ext cx="327900" cy="327600"/>
          </a:xfrm>
          <a:prstGeom prst="ellipse">
            <a:avLst/>
          </a:prstGeom>
          <a:solidFill>
            <a:srgbClr val="FF30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41"/>
          <p:cNvSpPr/>
          <p:nvPr/>
        </p:nvSpPr>
        <p:spPr>
          <a:xfrm>
            <a:off x="4951058" y="2244150"/>
            <a:ext cx="327900" cy="327600"/>
          </a:xfrm>
          <a:prstGeom prst="ellipse">
            <a:avLst/>
          </a:prstGeom>
          <a:solidFill>
            <a:srgbClr val="FF30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41"/>
          <p:cNvSpPr txBox="1"/>
          <p:nvPr/>
        </p:nvSpPr>
        <p:spPr>
          <a:xfrm>
            <a:off x="364450" y="2656075"/>
            <a:ext cx="1715100" cy="4002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1000"/>
              </a:spcAft>
              <a:buNone/>
            </a:pPr>
            <a:r>
              <a:rPr b="1" lang="en">
                <a:solidFill>
                  <a:schemeClr val="dk1"/>
                </a:solidFill>
                <a:latin typeface="Proxima Nova"/>
                <a:ea typeface="Proxima Nova"/>
                <a:cs typeface="Proxima Nova"/>
                <a:sym typeface="Proxima Nova"/>
              </a:rPr>
              <a:t>Tries Nearby</a:t>
            </a:r>
            <a:endParaRPr>
              <a:solidFill>
                <a:schemeClr val="dk1"/>
              </a:solidFill>
              <a:latin typeface="Proxima Nova"/>
              <a:ea typeface="Proxima Nova"/>
              <a:cs typeface="Proxima Nova"/>
              <a:sym typeface="Proxima Nova"/>
            </a:endParaRPr>
          </a:p>
        </p:txBody>
      </p:sp>
      <p:sp>
        <p:nvSpPr>
          <p:cNvPr id="194" name="Google Shape;194;p41"/>
          <p:cNvSpPr txBox="1"/>
          <p:nvPr/>
        </p:nvSpPr>
        <p:spPr>
          <a:xfrm>
            <a:off x="2197425" y="2720775"/>
            <a:ext cx="1657800" cy="615600"/>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1000"/>
              </a:spcAft>
              <a:buNone/>
            </a:pPr>
            <a:r>
              <a:rPr b="1" lang="en">
                <a:latin typeface="Proxima Nova"/>
                <a:ea typeface="Proxima Nova"/>
                <a:cs typeface="Proxima Nova"/>
                <a:sym typeface="Proxima Nova"/>
              </a:rPr>
              <a:t>Increase order frequency</a:t>
            </a:r>
            <a:endParaRPr>
              <a:latin typeface="Proxima Nova"/>
              <a:ea typeface="Proxima Nova"/>
              <a:cs typeface="Proxima Nova"/>
              <a:sym typeface="Proxima Nova"/>
            </a:endParaRPr>
          </a:p>
        </p:txBody>
      </p:sp>
      <p:sp>
        <p:nvSpPr>
          <p:cNvPr id="195" name="Google Shape;195;p41"/>
          <p:cNvSpPr txBox="1"/>
          <p:nvPr/>
        </p:nvSpPr>
        <p:spPr>
          <a:xfrm>
            <a:off x="4480550" y="2720775"/>
            <a:ext cx="1190700" cy="400200"/>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1000"/>
              </a:spcAft>
              <a:buNone/>
            </a:pPr>
            <a:r>
              <a:rPr b="1" lang="en">
                <a:latin typeface="Proxima Nova"/>
                <a:ea typeface="Proxima Nova"/>
                <a:cs typeface="Proxima Nova"/>
                <a:sym typeface="Proxima Nova"/>
              </a:rPr>
              <a:t>Mx Shift</a:t>
            </a:r>
            <a:endParaRPr>
              <a:latin typeface="Proxima Nova"/>
              <a:ea typeface="Proxima Nova"/>
              <a:cs typeface="Proxima Nova"/>
              <a:sym typeface="Proxima Nova"/>
            </a:endParaRPr>
          </a:p>
        </p:txBody>
      </p:sp>
      <p:sp>
        <p:nvSpPr>
          <p:cNvPr id="196" name="Google Shape;196;p41"/>
          <p:cNvSpPr txBox="1"/>
          <p:nvPr/>
        </p:nvSpPr>
        <p:spPr>
          <a:xfrm>
            <a:off x="6430600" y="2656075"/>
            <a:ext cx="1790400" cy="615600"/>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1000"/>
              </a:spcAft>
              <a:buNone/>
            </a:pPr>
            <a:r>
              <a:rPr b="1" lang="en">
                <a:latin typeface="Proxima Nova"/>
                <a:ea typeface="Proxima Nova"/>
                <a:cs typeface="Proxima Nova"/>
                <a:sym typeface="Proxima Nova"/>
              </a:rPr>
              <a:t>Signs up for DashPass</a:t>
            </a:r>
            <a:endParaRPr>
              <a:latin typeface="Proxima Nova"/>
              <a:ea typeface="Proxima Nova"/>
              <a:cs typeface="Proxima Nova"/>
              <a:sym typeface="Proxima Nova"/>
            </a:endParaRPr>
          </a:p>
        </p:txBody>
      </p:sp>
      <p:sp>
        <p:nvSpPr>
          <p:cNvPr id="197" name="Google Shape;197;p41"/>
          <p:cNvSpPr/>
          <p:nvPr/>
        </p:nvSpPr>
        <p:spPr>
          <a:xfrm>
            <a:off x="7161850" y="2244725"/>
            <a:ext cx="327900" cy="327600"/>
          </a:xfrm>
          <a:prstGeom prst="ellipse">
            <a:avLst/>
          </a:prstGeom>
          <a:solidFill>
            <a:srgbClr val="008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1"/>
          <p:cNvSpPr/>
          <p:nvPr/>
        </p:nvSpPr>
        <p:spPr>
          <a:xfrm>
            <a:off x="7463950" y="2355713"/>
            <a:ext cx="723000" cy="106200"/>
          </a:xfrm>
          <a:prstGeom prst="rect">
            <a:avLst/>
          </a:prstGeom>
          <a:solidFill>
            <a:srgbClr val="008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41"/>
          <p:cNvSpPr/>
          <p:nvPr/>
        </p:nvSpPr>
        <p:spPr>
          <a:xfrm>
            <a:off x="2740267" y="2244725"/>
            <a:ext cx="327900" cy="327600"/>
          </a:xfrm>
          <a:prstGeom prst="ellipse">
            <a:avLst/>
          </a:prstGeom>
          <a:solidFill>
            <a:srgbClr val="FF30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0" name="Google Shape;200;p41"/>
          <p:cNvPicPr preferRelativeResize="0"/>
          <p:nvPr/>
        </p:nvPicPr>
        <p:blipFill>
          <a:blip r:embed="rId3">
            <a:alphaModFix/>
          </a:blip>
          <a:stretch>
            <a:fillRect/>
          </a:stretch>
        </p:blipFill>
        <p:spPr>
          <a:xfrm>
            <a:off x="422017" y="1599955"/>
            <a:ext cx="542826" cy="542826"/>
          </a:xfrm>
          <a:prstGeom prst="rect">
            <a:avLst/>
          </a:prstGeom>
          <a:noFill/>
          <a:ln>
            <a:noFill/>
          </a:ln>
        </p:spPr>
      </p:pic>
      <p:pic>
        <p:nvPicPr>
          <p:cNvPr id="201" name="Google Shape;201;p41"/>
          <p:cNvPicPr preferRelativeResize="0"/>
          <p:nvPr/>
        </p:nvPicPr>
        <p:blipFill>
          <a:blip r:embed="rId4">
            <a:alphaModFix/>
          </a:blip>
          <a:stretch>
            <a:fillRect/>
          </a:stretch>
        </p:blipFill>
        <p:spPr>
          <a:xfrm>
            <a:off x="2596426" y="1563568"/>
            <a:ext cx="615600" cy="615600"/>
          </a:xfrm>
          <a:prstGeom prst="rect">
            <a:avLst/>
          </a:prstGeom>
          <a:noFill/>
          <a:ln>
            <a:noFill/>
          </a:ln>
        </p:spPr>
      </p:pic>
      <p:pic>
        <p:nvPicPr>
          <p:cNvPr id="202" name="Google Shape;202;p41"/>
          <p:cNvPicPr preferRelativeResize="0"/>
          <p:nvPr/>
        </p:nvPicPr>
        <p:blipFill>
          <a:blip r:embed="rId5">
            <a:alphaModFix/>
          </a:blip>
          <a:stretch>
            <a:fillRect/>
          </a:stretch>
        </p:blipFill>
        <p:spPr>
          <a:xfrm>
            <a:off x="4919804" y="1563568"/>
            <a:ext cx="615600" cy="615600"/>
          </a:xfrm>
          <a:prstGeom prst="rect">
            <a:avLst/>
          </a:prstGeom>
          <a:noFill/>
          <a:ln>
            <a:noFill/>
          </a:ln>
        </p:spPr>
      </p:pic>
      <p:pic>
        <p:nvPicPr>
          <p:cNvPr id="203" name="Google Shape;203;p41"/>
          <p:cNvPicPr preferRelativeResize="0"/>
          <p:nvPr/>
        </p:nvPicPr>
        <p:blipFill>
          <a:blip r:embed="rId6">
            <a:alphaModFix/>
          </a:blip>
          <a:stretch>
            <a:fillRect/>
          </a:stretch>
        </p:blipFill>
        <p:spPr>
          <a:xfrm>
            <a:off x="7074428" y="1625605"/>
            <a:ext cx="491526" cy="491526"/>
          </a:xfrm>
          <a:prstGeom prst="rect">
            <a:avLst/>
          </a:prstGeom>
          <a:noFill/>
          <a:ln>
            <a:noFill/>
          </a:ln>
        </p:spPr>
      </p:pic>
      <p:sp>
        <p:nvSpPr>
          <p:cNvPr id="204" name="Google Shape;204;p41"/>
          <p:cNvSpPr txBox="1"/>
          <p:nvPr/>
        </p:nvSpPr>
        <p:spPr>
          <a:xfrm>
            <a:off x="6533350" y="3731500"/>
            <a:ext cx="18411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SzPts val="1100"/>
              <a:buFont typeface="Arial"/>
              <a:buNone/>
            </a:pPr>
            <a:r>
              <a:rPr lang="en" sz="1100">
                <a:latin typeface="Proxima Nova"/>
                <a:ea typeface="Proxima Nova"/>
                <a:cs typeface="Proxima Nova"/>
                <a:sym typeface="Proxima Nova"/>
              </a:rPr>
              <a:t>How do Nearby Cx think about DashPass value?</a:t>
            </a:r>
            <a:endParaRPr sz="1100">
              <a:solidFill>
                <a:srgbClr val="000000"/>
              </a:solidFill>
              <a:latin typeface="Proxima Nova"/>
              <a:ea typeface="Proxima Nova"/>
              <a:cs typeface="Proxima Nova"/>
              <a:sym typeface="Proxima Nova"/>
            </a:endParaRPr>
          </a:p>
          <a:p>
            <a:pPr indent="0" lvl="0" marL="0" rtl="0" algn="ctr">
              <a:spcBef>
                <a:spcPts val="0"/>
              </a:spcBef>
              <a:spcAft>
                <a:spcPts val="0"/>
              </a:spcAft>
              <a:buNone/>
            </a:pPr>
            <a:r>
              <a:t/>
            </a:r>
            <a:endParaRPr>
              <a:solidFill>
                <a:srgbClr val="000000"/>
              </a:solidFill>
              <a:latin typeface="Proxima Nova"/>
              <a:ea typeface="Proxima Nova"/>
              <a:cs typeface="Proxima Nova"/>
              <a:sym typeface="Proxima Nova"/>
            </a:endParaRPr>
          </a:p>
        </p:txBody>
      </p:sp>
      <p:sp>
        <p:nvSpPr>
          <p:cNvPr id="205" name="Google Shape;205;p41"/>
          <p:cNvSpPr/>
          <p:nvPr/>
        </p:nvSpPr>
        <p:spPr>
          <a:xfrm rot="5400000">
            <a:off x="2810250" y="1060075"/>
            <a:ext cx="327900" cy="5024400"/>
          </a:xfrm>
          <a:prstGeom prst="rightBrace">
            <a:avLst>
              <a:gd fmla="val 50000" name="adj1"/>
              <a:gd fmla="val 50000" name="adj2"/>
            </a:avLst>
          </a:prstGeom>
          <a:noFill/>
          <a:ln cap="flat" cmpd="sng" w="28575">
            <a:solidFill>
              <a:srgbClr val="FF30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41"/>
          <p:cNvSpPr/>
          <p:nvPr/>
        </p:nvSpPr>
        <p:spPr>
          <a:xfrm rot="5400000">
            <a:off x="7286950" y="2978425"/>
            <a:ext cx="327900" cy="1187700"/>
          </a:xfrm>
          <a:prstGeom prst="rightBrace">
            <a:avLst>
              <a:gd fmla="val 50000" name="adj1"/>
              <a:gd fmla="val 50000" name="adj2"/>
            </a:avLst>
          </a:prstGeom>
          <a:noFill/>
          <a:ln cap="flat" cmpd="sng" w="2857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1"/>
          <p:cNvSpPr txBox="1"/>
          <p:nvPr/>
        </p:nvSpPr>
        <p:spPr>
          <a:xfrm>
            <a:off x="594525" y="3874700"/>
            <a:ext cx="4769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SzPts val="1100"/>
              <a:buFont typeface="Arial"/>
              <a:buNone/>
            </a:pPr>
            <a:r>
              <a:rPr lang="en" sz="1100">
                <a:latin typeface="Proxima Nova"/>
                <a:ea typeface="Proxima Nova"/>
                <a:cs typeface="Proxima Nova"/>
                <a:sym typeface="Proxima Nova"/>
              </a:rPr>
              <a:t>What do Cx think of Nearby?  How have they changed their perceptions of DoorDash as a result of Nearby?</a:t>
            </a:r>
            <a:endParaRPr sz="1100">
              <a:solidFill>
                <a:srgbClr val="000000"/>
              </a:solidFill>
              <a:latin typeface="Proxima Nova"/>
              <a:ea typeface="Proxima Nova"/>
              <a:cs typeface="Proxima Nova"/>
              <a:sym typeface="Proxima Nova"/>
            </a:endParaRPr>
          </a:p>
          <a:p>
            <a:pPr indent="0" lvl="0" marL="0" rtl="0" algn="ctr">
              <a:spcBef>
                <a:spcPts val="0"/>
              </a:spcBef>
              <a:spcAft>
                <a:spcPts val="0"/>
              </a:spcAft>
              <a:buNone/>
            </a:pPr>
            <a:r>
              <a:t/>
            </a:r>
            <a:endParaRPr>
              <a:solidFill>
                <a:srgbClr val="000000"/>
              </a:solidFill>
              <a:latin typeface="Proxima Nova"/>
              <a:ea typeface="Proxima Nova"/>
              <a:cs typeface="Proxima Nova"/>
              <a:sym typeface="Proxima Nova"/>
            </a:endParaRPr>
          </a:p>
        </p:txBody>
      </p:sp>
      <p:sp>
        <p:nvSpPr>
          <p:cNvPr id="208" name="Google Shape;208;p41"/>
          <p:cNvSpPr txBox="1"/>
          <p:nvPr/>
        </p:nvSpPr>
        <p:spPr>
          <a:xfrm>
            <a:off x="1573575" y="4553175"/>
            <a:ext cx="1395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u="sng">
                <a:solidFill>
                  <a:srgbClr val="E23208"/>
                </a:solidFill>
                <a:latin typeface="Proxima Nova"/>
                <a:ea typeface="Proxima Nova"/>
                <a:cs typeface="Proxima Nova"/>
                <a:sym typeface="Proxima Nova"/>
                <a:hlinkClick r:id="rId7">
                  <a:extLst>
                    <a:ext uri="{A12FA001-AC4F-418D-AE19-62706E023703}">
                      <ahyp:hlinkClr val="tx"/>
                    </a:ext>
                  </a:extLst>
                </a:hlinkClick>
              </a:rPr>
              <a:t>Understanding PAD</a:t>
            </a:r>
            <a:endParaRPr sz="800">
              <a:solidFill>
                <a:srgbClr val="E23208"/>
              </a:solidFill>
              <a:latin typeface="Proxima Nova"/>
              <a:ea typeface="Proxima Nova"/>
              <a:cs typeface="Proxima Nova"/>
              <a:sym typeface="Proxima Nova"/>
            </a:endParaRPr>
          </a:p>
        </p:txBody>
      </p:sp>
      <p:sp>
        <p:nvSpPr>
          <p:cNvPr id="209" name="Google Shape;209;p41"/>
          <p:cNvSpPr txBox="1"/>
          <p:nvPr/>
        </p:nvSpPr>
        <p:spPr>
          <a:xfrm>
            <a:off x="498225" y="4553175"/>
            <a:ext cx="1395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u="sng">
                <a:solidFill>
                  <a:srgbClr val="E23208"/>
                </a:solidFill>
                <a:latin typeface="Proxima Nova"/>
                <a:ea typeface="Proxima Nova"/>
                <a:cs typeface="Proxima Nova"/>
                <a:sym typeface="Proxima Nova"/>
                <a:hlinkClick r:id="rId8">
                  <a:extLst>
                    <a:ext uri="{A12FA001-AC4F-418D-AE19-62706E023703}">
                      <ahyp:hlinkClr val="tx"/>
                    </a:ext>
                  </a:extLst>
                </a:hlinkClick>
              </a:rPr>
              <a:t>EPIC 1 Reactions</a:t>
            </a:r>
            <a:endParaRPr sz="800">
              <a:solidFill>
                <a:srgbClr val="E23208"/>
              </a:solidFill>
              <a:latin typeface="Proxima Nova"/>
              <a:ea typeface="Proxima Nova"/>
              <a:cs typeface="Proxima Nova"/>
              <a:sym typeface="Proxima Nova"/>
            </a:endParaRPr>
          </a:p>
        </p:txBody>
      </p:sp>
      <p:sp>
        <p:nvSpPr>
          <p:cNvPr id="210" name="Google Shape;210;p41"/>
          <p:cNvSpPr txBox="1"/>
          <p:nvPr/>
        </p:nvSpPr>
        <p:spPr>
          <a:xfrm>
            <a:off x="4417650" y="4553175"/>
            <a:ext cx="1395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u="sng">
                <a:solidFill>
                  <a:srgbClr val="E23208"/>
                </a:solidFill>
                <a:latin typeface="Proxima Nova"/>
                <a:ea typeface="Proxima Nova"/>
                <a:cs typeface="Proxima Nova"/>
                <a:sym typeface="Proxima Nova"/>
                <a:hlinkClick r:id="rId9">
                  <a:extLst>
                    <a:ext uri="{A12FA001-AC4F-418D-AE19-62706E023703}">
                      <ahyp:hlinkClr val="tx"/>
                    </a:ext>
                  </a:extLst>
                </a:hlinkClick>
              </a:rPr>
              <a:t>Nearby to DashPass Shift</a:t>
            </a:r>
            <a:endParaRPr sz="800">
              <a:solidFill>
                <a:srgbClr val="E23208"/>
              </a:solidFill>
              <a:latin typeface="Proxima Nova"/>
              <a:ea typeface="Proxima Nova"/>
              <a:cs typeface="Proxima Nova"/>
              <a:sym typeface="Proxima Nova"/>
            </a:endParaRPr>
          </a:p>
        </p:txBody>
      </p:sp>
      <p:sp>
        <p:nvSpPr>
          <p:cNvPr id="211" name="Google Shape;211;p41"/>
          <p:cNvSpPr txBox="1"/>
          <p:nvPr/>
        </p:nvSpPr>
        <p:spPr>
          <a:xfrm>
            <a:off x="6351850" y="4553175"/>
            <a:ext cx="1283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solidFill>
                  <a:schemeClr val="hlink"/>
                </a:solidFill>
                <a:latin typeface="Proxima Nova"/>
                <a:ea typeface="Proxima Nova"/>
                <a:cs typeface="Proxima Nova"/>
                <a:sym typeface="Proxima Nova"/>
                <a:hlinkClick r:id="rId10"/>
              </a:rPr>
              <a:t>PAD DashPass Value</a:t>
            </a:r>
            <a:endParaRPr sz="800">
              <a:latin typeface="Proxima Nova"/>
              <a:ea typeface="Proxima Nova"/>
              <a:cs typeface="Proxima Nova"/>
              <a:sym typeface="Proxima Nova"/>
            </a:endParaRPr>
          </a:p>
        </p:txBody>
      </p:sp>
      <p:sp>
        <p:nvSpPr>
          <p:cNvPr id="212" name="Google Shape;212;p41"/>
          <p:cNvSpPr txBox="1"/>
          <p:nvPr/>
        </p:nvSpPr>
        <p:spPr>
          <a:xfrm>
            <a:off x="4521450" y="4795800"/>
            <a:ext cx="11877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solidFill>
                  <a:srgbClr val="FF3008"/>
                </a:solidFill>
                <a:latin typeface="Proxima Nova"/>
                <a:ea typeface="Proxima Nova"/>
                <a:cs typeface="Proxima Nova"/>
                <a:sym typeface="Proxima Nova"/>
              </a:rPr>
              <a:t>New Research</a:t>
            </a:r>
            <a:endParaRPr b="1" sz="800">
              <a:solidFill>
                <a:srgbClr val="FF3008"/>
              </a:solidFill>
              <a:latin typeface="Proxima Nova"/>
              <a:ea typeface="Proxima Nova"/>
              <a:cs typeface="Proxima Nova"/>
              <a:sym typeface="Proxima Nova"/>
            </a:endParaRPr>
          </a:p>
        </p:txBody>
      </p:sp>
      <p:sp>
        <p:nvSpPr>
          <p:cNvPr id="213" name="Google Shape;213;p41"/>
          <p:cNvSpPr txBox="1"/>
          <p:nvPr/>
        </p:nvSpPr>
        <p:spPr>
          <a:xfrm>
            <a:off x="2870000" y="4572800"/>
            <a:ext cx="1395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u="sng">
                <a:solidFill>
                  <a:srgbClr val="E23208"/>
                </a:solidFill>
                <a:latin typeface="Proxima Nova"/>
                <a:ea typeface="Proxima Nova"/>
                <a:cs typeface="Proxima Nova"/>
                <a:sym typeface="Proxima Nova"/>
                <a:hlinkClick r:id="rId11">
                  <a:extLst>
                    <a:ext uri="{A12FA001-AC4F-418D-AE19-62706E023703}">
                      <ahyp:hlinkClr val="tx"/>
                    </a:ext>
                  </a:extLst>
                </a:hlinkClick>
              </a:rPr>
              <a:t>Churned Occasional Cx</a:t>
            </a:r>
            <a:endParaRPr sz="800">
              <a:solidFill>
                <a:srgbClr val="E23208"/>
              </a:solidFill>
              <a:latin typeface="Proxima Nova"/>
              <a:ea typeface="Proxima Nova"/>
              <a:cs typeface="Proxima Nova"/>
              <a:sym typeface="Proxima Nova"/>
            </a:endParaRPr>
          </a:p>
        </p:txBody>
      </p:sp>
      <p:sp>
        <p:nvSpPr>
          <p:cNvPr id="214" name="Google Shape;214;p41"/>
          <p:cNvSpPr txBox="1"/>
          <p:nvPr/>
        </p:nvSpPr>
        <p:spPr>
          <a:xfrm>
            <a:off x="7342450" y="4553175"/>
            <a:ext cx="1283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solidFill>
                  <a:schemeClr val="hlink"/>
                </a:solidFill>
                <a:latin typeface="Proxima Nova"/>
                <a:ea typeface="Proxima Nova"/>
                <a:cs typeface="Proxima Nova"/>
                <a:sym typeface="Proxima Nova"/>
                <a:hlinkClick r:id="rId12"/>
              </a:rPr>
              <a:t>DashPass branding</a:t>
            </a:r>
            <a:endParaRPr sz="8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par>
                                <p:cTn fill="hold" nodeType="with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par>
                                <p:cTn fill="hold" nodeType="with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par>
                                <p:cTn fill="hold" nodeType="with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D1CD"/>
        </a:solidFill>
      </p:bgPr>
    </p:bg>
    <p:spTree>
      <p:nvGrpSpPr>
        <p:cNvPr id="218" name="Shape 218"/>
        <p:cNvGrpSpPr/>
        <p:nvPr/>
      </p:nvGrpSpPr>
      <p:grpSpPr>
        <a:xfrm>
          <a:off x="0" y="0"/>
          <a:ext cx="0" cy="0"/>
          <a:chOff x="0" y="0"/>
          <a:chExt cx="0" cy="0"/>
        </a:xfrm>
      </p:grpSpPr>
      <p:sp>
        <p:nvSpPr>
          <p:cNvPr id="219" name="Google Shape;219;p42"/>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0" name="Google Shape;220;p42"/>
          <p:cNvSpPr txBox="1"/>
          <p:nvPr/>
        </p:nvSpPr>
        <p:spPr>
          <a:xfrm>
            <a:off x="609800" y="1537775"/>
            <a:ext cx="7551600" cy="13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chemeClr val="dk1"/>
                </a:solidFill>
                <a:latin typeface="Proxima Nova"/>
                <a:ea typeface="Proxima Nova"/>
                <a:cs typeface="Proxima Nova"/>
                <a:sym typeface="Proxima Nova"/>
              </a:rPr>
              <a:t>Nearby Experience</a:t>
            </a:r>
            <a:endParaRPr sz="5000">
              <a:solidFill>
                <a:schemeClr val="dk1"/>
              </a:solidFill>
              <a:latin typeface="Proxima Nova"/>
              <a:ea typeface="Proxima Nova"/>
              <a:cs typeface="Proxima Nova"/>
              <a:sym typeface="Proxima Nova"/>
            </a:endParaRPr>
          </a:p>
        </p:txBody>
      </p:sp>
      <p:grpSp>
        <p:nvGrpSpPr>
          <p:cNvPr id="221" name="Google Shape;221;p42"/>
          <p:cNvGrpSpPr/>
          <p:nvPr/>
        </p:nvGrpSpPr>
        <p:grpSpPr>
          <a:xfrm>
            <a:off x="771150" y="2835275"/>
            <a:ext cx="7698325" cy="365700"/>
            <a:chOff x="771150" y="2225675"/>
            <a:chExt cx="7698325" cy="365700"/>
          </a:xfrm>
        </p:grpSpPr>
        <p:sp>
          <p:nvSpPr>
            <p:cNvPr id="222" name="Google Shape;222;p42"/>
            <p:cNvSpPr/>
            <p:nvPr/>
          </p:nvSpPr>
          <p:spPr>
            <a:xfrm>
              <a:off x="771150" y="2313450"/>
              <a:ext cx="7601700" cy="189000"/>
            </a:xfrm>
            <a:prstGeom prst="rightArrow">
              <a:avLst>
                <a:gd fmla="val 50000" name="adj1"/>
                <a:gd fmla="val 145132" name="adj2"/>
              </a:avLst>
            </a:prstGeom>
            <a:solidFill>
              <a:srgbClr val="FF30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42"/>
            <p:cNvSpPr/>
            <p:nvPr/>
          </p:nvSpPr>
          <p:spPr>
            <a:xfrm rot="5400000">
              <a:off x="8067175" y="2189075"/>
              <a:ext cx="365700" cy="438900"/>
            </a:xfrm>
            <a:prstGeom prst="triangle">
              <a:avLst>
                <a:gd fmla="val 50000" name="adj"/>
              </a:avLst>
            </a:prstGeom>
            <a:solidFill>
              <a:srgbClr val="8888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 name="Google Shape;224;p42"/>
          <p:cNvSpPr/>
          <p:nvPr/>
        </p:nvSpPr>
        <p:spPr>
          <a:xfrm>
            <a:off x="529475" y="2853750"/>
            <a:ext cx="327900" cy="327600"/>
          </a:xfrm>
          <a:prstGeom prst="ellipse">
            <a:avLst/>
          </a:prstGeom>
          <a:solidFill>
            <a:srgbClr val="FF30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42"/>
          <p:cNvSpPr/>
          <p:nvPr/>
        </p:nvSpPr>
        <p:spPr>
          <a:xfrm>
            <a:off x="4951058" y="2853750"/>
            <a:ext cx="327900" cy="327600"/>
          </a:xfrm>
          <a:prstGeom prst="ellipse">
            <a:avLst/>
          </a:prstGeom>
          <a:solidFill>
            <a:srgbClr val="FF30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42"/>
          <p:cNvSpPr txBox="1"/>
          <p:nvPr/>
        </p:nvSpPr>
        <p:spPr>
          <a:xfrm>
            <a:off x="364450" y="3265675"/>
            <a:ext cx="1715100" cy="4002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1000"/>
              </a:spcAft>
              <a:buNone/>
            </a:pPr>
            <a:r>
              <a:rPr b="1" lang="en">
                <a:solidFill>
                  <a:srgbClr val="FF3008"/>
                </a:solidFill>
                <a:latin typeface="Proxima Nova"/>
                <a:ea typeface="Proxima Nova"/>
                <a:cs typeface="Proxima Nova"/>
                <a:sym typeface="Proxima Nova"/>
              </a:rPr>
              <a:t>Tries Nearby</a:t>
            </a:r>
            <a:endParaRPr>
              <a:solidFill>
                <a:srgbClr val="FF3008"/>
              </a:solidFill>
              <a:latin typeface="Proxima Nova"/>
              <a:ea typeface="Proxima Nova"/>
              <a:cs typeface="Proxima Nova"/>
              <a:sym typeface="Proxima Nova"/>
            </a:endParaRPr>
          </a:p>
        </p:txBody>
      </p:sp>
      <p:sp>
        <p:nvSpPr>
          <p:cNvPr id="227" name="Google Shape;227;p42"/>
          <p:cNvSpPr txBox="1"/>
          <p:nvPr/>
        </p:nvSpPr>
        <p:spPr>
          <a:xfrm>
            <a:off x="2197425" y="3330375"/>
            <a:ext cx="1657800" cy="615600"/>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1000"/>
              </a:spcAft>
              <a:buNone/>
            </a:pPr>
            <a:r>
              <a:rPr b="1" lang="en">
                <a:solidFill>
                  <a:srgbClr val="FF3008"/>
                </a:solidFill>
                <a:latin typeface="Proxima Nova"/>
                <a:ea typeface="Proxima Nova"/>
                <a:cs typeface="Proxima Nova"/>
                <a:sym typeface="Proxima Nova"/>
              </a:rPr>
              <a:t>Increase order frequency</a:t>
            </a:r>
            <a:endParaRPr>
              <a:solidFill>
                <a:srgbClr val="FF3008"/>
              </a:solidFill>
              <a:latin typeface="Proxima Nova"/>
              <a:ea typeface="Proxima Nova"/>
              <a:cs typeface="Proxima Nova"/>
              <a:sym typeface="Proxima Nova"/>
            </a:endParaRPr>
          </a:p>
        </p:txBody>
      </p:sp>
      <p:sp>
        <p:nvSpPr>
          <p:cNvPr id="228" name="Google Shape;228;p42"/>
          <p:cNvSpPr txBox="1"/>
          <p:nvPr/>
        </p:nvSpPr>
        <p:spPr>
          <a:xfrm>
            <a:off x="4480550" y="3330375"/>
            <a:ext cx="1190700" cy="400200"/>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1000"/>
              </a:spcAft>
              <a:buNone/>
            </a:pPr>
            <a:r>
              <a:rPr b="1" lang="en">
                <a:solidFill>
                  <a:srgbClr val="FF3008"/>
                </a:solidFill>
                <a:latin typeface="Proxima Nova"/>
                <a:ea typeface="Proxima Nova"/>
                <a:cs typeface="Proxima Nova"/>
                <a:sym typeface="Proxima Nova"/>
              </a:rPr>
              <a:t>Mx Shift</a:t>
            </a:r>
            <a:endParaRPr>
              <a:solidFill>
                <a:srgbClr val="FF3008"/>
              </a:solidFill>
              <a:latin typeface="Proxima Nova"/>
              <a:ea typeface="Proxima Nova"/>
              <a:cs typeface="Proxima Nova"/>
              <a:sym typeface="Proxima Nova"/>
            </a:endParaRPr>
          </a:p>
        </p:txBody>
      </p:sp>
      <p:sp>
        <p:nvSpPr>
          <p:cNvPr id="229" name="Google Shape;229;p42"/>
          <p:cNvSpPr txBox="1"/>
          <p:nvPr/>
        </p:nvSpPr>
        <p:spPr>
          <a:xfrm>
            <a:off x="6430600" y="3265675"/>
            <a:ext cx="1790400" cy="615600"/>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1000"/>
              </a:spcAft>
              <a:buNone/>
            </a:pPr>
            <a:r>
              <a:rPr b="1" lang="en">
                <a:solidFill>
                  <a:srgbClr val="888888"/>
                </a:solidFill>
                <a:latin typeface="Proxima Nova"/>
                <a:ea typeface="Proxima Nova"/>
                <a:cs typeface="Proxima Nova"/>
                <a:sym typeface="Proxima Nova"/>
              </a:rPr>
              <a:t>Signs up for DashPass</a:t>
            </a:r>
            <a:endParaRPr>
              <a:solidFill>
                <a:srgbClr val="888888"/>
              </a:solidFill>
              <a:latin typeface="Proxima Nova"/>
              <a:ea typeface="Proxima Nova"/>
              <a:cs typeface="Proxima Nova"/>
              <a:sym typeface="Proxima Nova"/>
            </a:endParaRPr>
          </a:p>
        </p:txBody>
      </p:sp>
      <p:sp>
        <p:nvSpPr>
          <p:cNvPr id="230" name="Google Shape;230;p42"/>
          <p:cNvSpPr/>
          <p:nvPr/>
        </p:nvSpPr>
        <p:spPr>
          <a:xfrm>
            <a:off x="7161850" y="2854325"/>
            <a:ext cx="327900" cy="327600"/>
          </a:xfrm>
          <a:prstGeom prst="ellipse">
            <a:avLst/>
          </a:prstGeom>
          <a:solidFill>
            <a:srgbClr val="8888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2"/>
          <p:cNvSpPr/>
          <p:nvPr/>
        </p:nvSpPr>
        <p:spPr>
          <a:xfrm>
            <a:off x="7463950" y="2965313"/>
            <a:ext cx="723000" cy="106200"/>
          </a:xfrm>
          <a:prstGeom prst="rect">
            <a:avLst/>
          </a:prstGeom>
          <a:solidFill>
            <a:srgbClr val="8888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42"/>
          <p:cNvSpPr/>
          <p:nvPr/>
        </p:nvSpPr>
        <p:spPr>
          <a:xfrm>
            <a:off x="2740267" y="2854325"/>
            <a:ext cx="327900" cy="327600"/>
          </a:xfrm>
          <a:prstGeom prst="ellipse">
            <a:avLst/>
          </a:prstGeom>
          <a:solidFill>
            <a:srgbClr val="FF30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3"/>
          <p:cNvSpPr/>
          <p:nvPr/>
        </p:nvSpPr>
        <p:spPr>
          <a:xfrm>
            <a:off x="443975" y="3669150"/>
            <a:ext cx="7991700" cy="10890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3"/>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9" name="Google Shape;239;p43"/>
          <p:cNvSpPr txBox="1"/>
          <p:nvPr/>
        </p:nvSpPr>
        <p:spPr>
          <a:xfrm>
            <a:off x="428851" y="469550"/>
            <a:ext cx="7517400" cy="410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1900">
                <a:solidFill>
                  <a:schemeClr val="dk1"/>
                </a:solidFill>
                <a:latin typeface="Proxima Nova"/>
                <a:ea typeface="Proxima Nova"/>
                <a:cs typeface="Proxima Nova"/>
                <a:sym typeface="Proxima Nova"/>
              </a:rPr>
              <a:t>Awareness of “Nearby” as a brand remains low among Cx</a:t>
            </a:r>
            <a:endParaRPr b="1" sz="1900">
              <a:solidFill>
                <a:schemeClr val="dk1"/>
              </a:solidFill>
              <a:latin typeface="Proxima Nova"/>
              <a:ea typeface="Proxima Nova"/>
              <a:cs typeface="Proxima Nova"/>
              <a:sym typeface="Proxima Nova"/>
            </a:endParaRPr>
          </a:p>
        </p:txBody>
      </p:sp>
      <p:sp>
        <p:nvSpPr>
          <p:cNvPr id="240" name="Google Shape;240;p43"/>
          <p:cNvSpPr txBox="1"/>
          <p:nvPr/>
        </p:nvSpPr>
        <p:spPr>
          <a:xfrm>
            <a:off x="395200" y="957963"/>
            <a:ext cx="548700" cy="79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400">
                <a:solidFill>
                  <a:srgbClr val="17A3A9"/>
                </a:solidFill>
                <a:latin typeface="Proxima Nova Extrabold"/>
                <a:ea typeface="Proxima Nova Extrabold"/>
                <a:cs typeface="Proxima Nova Extrabold"/>
                <a:sym typeface="Proxima Nova Extrabold"/>
              </a:rPr>
              <a:t>“</a:t>
            </a:r>
            <a:endParaRPr sz="6400">
              <a:solidFill>
                <a:srgbClr val="17A3A9"/>
              </a:solidFill>
              <a:latin typeface="Proxima Nova Extrabold"/>
              <a:ea typeface="Proxima Nova Extrabold"/>
              <a:cs typeface="Proxima Nova Extrabold"/>
              <a:sym typeface="Proxima Nova Extrabold"/>
            </a:endParaRPr>
          </a:p>
        </p:txBody>
      </p:sp>
      <p:sp>
        <p:nvSpPr>
          <p:cNvPr id="241" name="Google Shape;241;p43"/>
          <p:cNvSpPr txBox="1"/>
          <p:nvPr/>
        </p:nvSpPr>
        <p:spPr>
          <a:xfrm>
            <a:off x="843300" y="1279500"/>
            <a:ext cx="4584900" cy="92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i="1" lang="en" sz="1200">
                <a:solidFill>
                  <a:schemeClr val="dk1"/>
                </a:solidFill>
                <a:latin typeface="Proxima Nova"/>
                <a:ea typeface="Proxima Nova"/>
                <a:cs typeface="Proxima Nova"/>
                <a:sym typeface="Proxima Nova"/>
              </a:rPr>
              <a:t>for my last order I’m not sure why I had zero dollar delivery I think it was one of those order between this time kind of thing”</a:t>
            </a:r>
            <a:endParaRPr i="1" sz="1200">
              <a:solidFill>
                <a:schemeClr val="dk1"/>
              </a:solidFill>
              <a:latin typeface="Proxima Nova"/>
              <a:ea typeface="Proxima Nova"/>
              <a:cs typeface="Proxima Nova"/>
              <a:sym typeface="Proxima Nova"/>
            </a:endParaRPr>
          </a:p>
          <a:p>
            <a:pPr indent="0" lvl="0" marL="0" rtl="0" algn="l">
              <a:lnSpc>
                <a:spcPct val="115000"/>
              </a:lnSpc>
              <a:spcBef>
                <a:spcPts val="1000"/>
              </a:spcBef>
              <a:spcAft>
                <a:spcPts val="0"/>
              </a:spcAft>
              <a:buNone/>
            </a:pPr>
            <a:r>
              <a:t/>
            </a:r>
            <a:endParaRPr i="1" sz="1200">
              <a:solidFill>
                <a:srgbClr val="17A3A9"/>
              </a:solidFill>
              <a:latin typeface="Proxima Nova"/>
              <a:ea typeface="Proxima Nova"/>
              <a:cs typeface="Proxima Nova"/>
              <a:sym typeface="Proxima Nova"/>
            </a:endParaRPr>
          </a:p>
        </p:txBody>
      </p:sp>
      <p:sp>
        <p:nvSpPr>
          <p:cNvPr id="242" name="Google Shape;242;p43"/>
          <p:cNvSpPr txBox="1"/>
          <p:nvPr/>
        </p:nvSpPr>
        <p:spPr>
          <a:xfrm>
            <a:off x="395200" y="1872363"/>
            <a:ext cx="548700" cy="79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400">
                <a:solidFill>
                  <a:srgbClr val="17A3A9"/>
                </a:solidFill>
                <a:latin typeface="Proxima Nova Extrabold"/>
                <a:ea typeface="Proxima Nova Extrabold"/>
                <a:cs typeface="Proxima Nova Extrabold"/>
                <a:sym typeface="Proxima Nova Extrabold"/>
              </a:rPr>
              <a:t>“</a:t>
            </a:r>
            <a:endParaRPr sz="6400">
              <a:solidFill>
                <a:srgbClr val="17A3A9"/>
              </a:solidFill>
              <a:latin typeface="Proxima Nova Extrabold"/>
              <a:ea typeface="Proxima Nova Extrabold"/>
              <a:cs typeface="Proxima Nova Extrabold"/>
              <a:sym typeface="Proxima Nova Extrabold"/>
            </a:endParaRPr>
          </a:p>
        </p:txBody>
      </p:sp>
      <p:sp>
        <p:nvSpPr>
          <p:cNvPr id="243" name="Google Shape;243;p43"/>
          <p:cNvSpPr txBox="1"/>
          <p:nvPr/>
        </p:nvSpPr>
        <p:spPr>
          <a:xfrm>
            <a:off x="843300" y="2193900"/>
            <a:ext cx="4584900" cy="121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200">
                <a:solidFill>
                  <a:srgbClr val="1D1C1D"/>
                </a:solidFill>
                <a:highlight>
                  <a:srgbClr val="FFFFFF"/>
                </a:highlight>
                <a:latin typeface="Proxima Nova"/>
                <a:ea typeface="Proxima Nova"/>
                <a:cs typeface="Proxima Nova"/>
                <a:sym typeface="Proxima Nova"/>
              </a:rPr>
              <a:t>I think I’ve ordered (with Nearby), it’s very appealing, it’s almost like the zero dollar delivery zeros out the cost I would have to pay to not walk so it’s worth it, so I think I would have ordered from this category previous, I just can’t remember”</a:t>
            </a:r>
            <a:endParaRPr i="1"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i="1" sz="1200">
              <a:solidFill>
                <a:srgbClr val="17A3A9"/>
              </a:solidFill>
              <a:latin typeface="Proxima Nova"/>
              <a:ea typeface="Proxima Nova"/>
              <a:cs typeface="Proxima Nova"/>
              <a:sym typeface="Proxima Nova"/>
            </a:endParaRPr>
          </a:p>
        </p:txBody>
      </p:sp>
      <p:pic>
        <p:nvPicPr>
          <p:cNvPr id="244" name="Google Shape;244;p43"/>
          <p:cNvPicPr preferRelativeResize="0"/>
          <p:nvPr/>
        </p:nvPicPr>
        <p:blipFill>
          <a:blip r:embed="rId3">
            <a:alphaModFix/>
          </a:blip>
          <a:stretch>
            <a:fillRect/>
          </a:stretch>
        </p:blipFill>
        <p:spPr>
          <a:xfrm>
            <a:off x="5815150" y="1415375"/>
            <a:ext cx="1718649" cy="1718649"/>
          </a:xfrm>
          <a:prstGeom prst="rect">
            <a:avLst/>
          </a:prstGeom>
          <a:noFill/>
          <a:ln>
            <a:noFill/>
          </a:ln>
        </p:spPr>
      </p:pic>
      <p:sp>
        <p:nvSpPr>
          <p:cNvPr id="245" name="Google Shape;245;p43"/>
          <p:cNvSpPr/>
          <p:nvPr/>
        </p:nvSpPr>
        <p:spPr>
          <a:xfrm>
            <a:off x="561250" y="3711025"/>
            <a:ext cx="7782300" cy="1013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00838A"/>
                </a:solidFill>
                <a:latin typeface="Proxima Nova"/>
                <a:ea typeface="Proxima Nova"/>
                <a:cs typeface="Proxima Nova"/>
                <a:sym typeface="Proxima Nova"/>
              </a:rPr>
              <a:t>Much of the confusion around Nearby comes from </a:t>
            </a:r>
            <a:endParaRPr sz="1200">
              <a:solidFill>
                <a:srgbClr val="00838A"/>
              </a:solidFill>
              <a:latin typeface="Proxima Nova"/>
              <a:ea typeface="Proxima Nova"/>
              <a:cs typeface="Proxima Nova"/>
              <a:sym typeface="Proxima Nova"/>
            </a:endParaRPr>
          </a:p>
          <a:p>
            <a:pPr indent="-304800" lvl="0" marL="457200" rtl="0" algn="l">
              <a:spcBef>
                <a:spcPts val="1000"/>
              </a:spcBef>
              <a:spcAft>
                <a:spcPts val="0"/>
              </a:spcAft>
              <a:buClr>
                <a:srgbClr val="00838A"/>
              </a:buClr>
              <a:buSzPts val="1200"/>
              <a:buFont typeface="Proxima Nova"/>
              <a:buChar char="●"/>
            </a:pPr>
            <a:r>
              <a:rPr lang="en" sz="1200">
                <a:solidFill>
                  <a:srgbClr val="00838A"/>
                </a:solidFill>
                <a:latin typeface="Proxima Nova"/>
                <a:ea typeface="Proxima Nova"/>
                <a:cs typeface="Proxima Nova"/>
                <a:sym typeface="Proxima Nova"/>
              </a:rPr>
              <a:t>Lack of reading/quick scrolling on the homepage</a:t>
            </a:r>
            <a:endParaRPr sz="1200">
              <a:solidFill>
                <a:srgbClr val="00838A"/>
              </a:solidFill>
              <a:latin typeface="Proxima Nova"/>
              <a:ea typeface="Proxima Nova"/>
              <a:cs typeface="Proxima Nova"/>
              <a:sym typeface="Proxima Nova"/>
            </a:endParaRPr>
          </a:p>
          <a:p>
            <a:pPr indent="-304800" lvl="0" marL="457200" rtl="0" algn="l">
              <a:spcBef>
                <a:spcPts val="1000"/>
              </a:spcBef>
              <a:spcAft>
                <a:spcPts val="1000"/>
              </a:spcAft>
              <a:buClr>
                <a:srgbClr val="00838A"/>
              </a:buClr>
              <a:buSzPts val="1200"/>
              <a:buFont typeface="Proxima Nova"/>
              <a:buChar char="●"/>
            </a:pPr>
            <a:r>
              <a:rPr lang="en" sz="1200">
                <a:solidFill>
                  <a:srgbClr val="00838A"/>
                </a:solidFill>
                <a:latin typeface="Proxima Nova"/>
                <a:ea typeface="Proxima Nova"/>
                <a:cs typeface="Proxima Nova"/>
                <a:sym typeface="Proxima Nova"/>
              </a:rPr>
              <a:t>Multiple </a:t>
            </a:r>
            <a:r>
              <a:rPr lang="en" sz="1200">
                <a:solidFill>
                  <a:srgbClr val="00838A"/>
                </a:solidFill>
                <a:latin typeface="Proxima Nova"/>
                <a:ea typeface="Proxima Nova"/>
                <a:cs typeface="Proxima Nova"/>
                <a:sym typeface="Proxima Nova"/>
              </a:rPr>
              <a:t>communications</a:t>
            </a:r>
            <a:r>
              <a:rPr lang="en" sz="1200">
                <a:solidFill>
                  <a:srgbClr val="00838A"/>
                </a:solidFill>
                <a:latin typeface="Proxima Nova"/>
                <a:ea typeface="Proxima Nova"/>
                <a:cs typeface="Proxima Nova"/>
                <a:sym typeface="Proxima Nova"/>
              </a:rPr>
              <a:t> around the concept with carousels featuring “local” “in your neighborhood”</a:t>
            </a:r>
            <a:endParaRPr sz="1200">
              <a:solidFill>
                <a:srgbClr val="00838A"/>
              </a:solidFill>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4"/>
          <p:cNvSpPr/>
          <p:nvPr/>
        </p:nvSpPr>
        <p:spPr>
          <a:xfrm>
            <a:off x="5034950" y="2235900"/>
            <a:ext cx="3358500" cy="1688700"/>
          </a:xfrm>
          <a:prstGeom prst="wedgeRectCallout">
            <a:avLst>
              <a:gd fmla="val -20833" name="adj1"/>
              <a:gd fmla="val 62500" name="adj2"/>
            </a:avLst>
          </a:prstGeom>
          <a:solidFill>
            <a:srgbClr val="FBE9E9">
              <a:alpha val="8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4"/>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2" name="Google Shape;252;p44"/>
          <p:cNvSpPr txBox="1"/>
          <p:nvPr/>
        </p:nvSpPr>
        <p:spPr>
          <a:xfrm>
            <a:off x="428851" y="240950"/>
            <a:ext cx="7517400" cy="410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1900">
                <a:solidFill>
                  <a:schemeClr val="dk1"/>
                </a:solidFill>
                <a:latin typeface="Proxima Nova"/>
                <a:ea typeface="Proxima Nova"/>
                <a:cs typeface="Proxima Nova"/>
                <a:sym typeface="Proxima Nova"/>
              </a:rPr>
              <a:t>Cx rely heavily on their mood and cuisine preferences when ordering takeout, making it </a:t>
            </a:r>
            <a:r>
              <a:rPr b="1" lang="en" sz="1900">
                <a:solidFill>
                  <a:schemeClr val="dk1"/>
                </a:solidFill>
                <a:latin typeface="Proxima Nova"/>
                <a:ea typeface="Proxima Nova"/>
                <a:cs typeface="Proxima Nova"/>
                <a:sym typeface="Proxima Nova"/>
              </a:rPr>
              <a:t>possible</a:t>
            </a:r>
            <a:r>
              <a:rPr b="1" lang="en" sz="1900">
                <a:solidFill>
                  <a:schemeClr val="dk1"/>
                </a:solidFill>
                <a:latin typeface="Proxima Nova"/>
                <a:ea typeface="Proxima Nova"/>
                <a:cs typeface="Proxima Nova"/>
                <a:sym typeface="Proxima Nova"/>
              </a:rPr>
              <a:t> for them to miss Nearby carousels and communications</a:t>
            </a:r>
            <a:endParaRPr b="1" sz="1900">
              <a:solidFill>
                <a:schemeClr val="dk1"/>
              </a:solidFill>
              <a:latin typeface="Proxima Nova"/>
              <a:ea typeface="Proxima Nova"/>
              <a:cs typeface="Proxima Nova"/>
              <a:sym typeface="Proxima Nova"/>
            </a:endParaRPr>
          </a:p>
        </p:txBody>
      </p:sp>
      <p:sp>
        <p:nvSpPr>
          <p:cNvPr id="253" name="Google Shape;253;p44"/>
          <p:cNvSpPr txBox="1"/>
          <p:nvPr/>
        </p:nvSpPr>
        <p:spPr>
          <a:xfrm>
            <a:off x="445675" y="1466800"/>
            <a:ext cx="6372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rgbClr val="1D1C1D"/>
                </a:solidFill>
                <a:highlight>
                  <a:srgbClr val="FFFFFF"/>
                </a:highlight>
                <a:latin typeface="Proxima Nova"/>
                <a:ea typeface="Proxima Nova"/>
                <a:cs typeface="Proxima Nova"/>
                <a:sym typeface="Proxima Nova"/>
              </a:rPr>
              <a:t>Typical order of consideration (on the homepage) when placing a food order: </a:t>
            </a:r>
            <a:endParaRPr sz="1600">
              <a:latin typeface="Proxima Nova"/>
              <a:ea typeface="Proxima Nova"/>
              <a:cs typeface="Proxima Nova"/>
              <a:sym typeface="Proxima Nova"/>
            </a:endParaRPr>
          </a:p>
        </p:txBody>
      </p:sp>
      <p:sp>
        <p:nvSpPr>
          <p:cNvPr id="254" name="Google Shape;254;p44"/>
          <p:cNvSpPr txBox="1"/>
          <p:nvPr/>
        </p:nvSpPr>
        <p:spPr>
          <a:xfrm>
            <a:off x="5095225" y="2428650"/>
            <a:ext cx="3197400" cy="1223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350">
                <a:solidFill>
                  <a:srgbClr val="1D1C1D"/>
                </a:solidFill>
                <a:highlight>
                  <a:srgbClr val="FFFFFF"/>
                </a:highlight>
                <a:latin typeface="Proxima Nova"/>
                <a:ea typeface="Proxima Nova"/>
                <a:cs typeface="Proxima Nova"/>
                <a:sym typeface="Proxima Nova"/>
              </a:rPr>
              <a:t>Cx </a:t>
            </a:r>
            <a:r>
              <a:rPr i="1" lang="en" sz="1350">
                <a:solidFill>
                  <a:srgbClr val="1D1C1D"/>
                </a:solidFill>
                <a:highlight>
                  <a:srgbClr val="FFFFFF"/>
                </a:highlight>
                <a:latin typeface="Proxima Nova"/>
                <a:ea typeface="Proxima Nova"/>
                <a:cs typeface="Proxima Nova"/>
                <a:sym typeface="Proxima Nova"/>
              </a:rPr>
              <a:t>indicated they were interested in Nearby because they felt it meant their meal would arrive faster in the initial concept tests and phase 1 of the experiment</a:t>
            </a:r>
            <a:endParaRPr i="1" sz="1600">
              <a:latin typeface="Proxima Nova"/>
              <a:ea typeface="Proxima Nova"/>
              <a:cs typeface="Proxima Nova"/>
              <a:sym typeface="Proxima Nova"/>
            </a:endParaRPr>
          </a:p>
        </p:txBody>
      </p:sp>
      <p:pic>
        <p:nvPicPr>
          <p:cNvPr id="255" name="Google Shape;255;p44"/>
          <p:cNvPicPr preferRelativeResize="0"/>
          <p:nvPr/>
        </p:nvPicPr>
        <p:blipFill>
          <a:blip r:embed="rId3">
            <a:alphaModFix/>
          </a:blip>
          <a:stretch>
            <a:fillRect/>
          </a:stretch>
        </p:blipFill>
        <p:spPr>
          <a:xfrm>
            <a:off x="908637" y="1974300"/>
            <a:ext cx="497325" cy="497325"/>
          </a:xfrm>
          <a:prstGeom prst="rect">
            <a:avLst/>
          </a:prstGeom>
          <a:noFill/>
          <a:ln>
            <a:noFill/>
          </a:ln>
        </p:spPr>
      </p:pic>
      <p:sp>
        <p:nvSpPr>
          <p:cNvPr id="256" name="Google Shape;256;p44"/>
          <p:cNvSpPr txBox="1"/>
          <p:nvPr/>
        </p:nvSpPr>
        <p:spPr>
          <a:xfrm>
            <a:off x="1449950" y="2051476"/>
            <a:ext cx="30000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n" sz="1350">
                <a:solidFill>
                  <a:srgbClr val="1D1C1D"/>
                </a:solidFill>
                <a:highlight>
                  <a:schemeClr val="lt1"/>
                </a:highlight>
                <a:latin typeface="Proxima Nova"/>
                <a:ea typeface="Proxima Nova"/>
                <a:cs typeface="Proxima Nova"/>
                <a:sym typeface="Proxima Nova"/>
              </a:rPr>
              <a:t>Cuisine/Food item of interest</a:t>
            </a:r>
            <a:endParaRPr/>
          </a:p>
        </p:txBody>
      </p:sp>
      <p:pic>
        <p:nvPicPr>
          <p:cNvPr id="257" name="Google Shape;257;p44"/>
          <p:cNvPicPr preferRelativeResize="0"/>
          <p:nvPr/>
        </p:nvPicPr>
        <p:blipFill>
          <a:blip r:embed="rId4">
            <a:alphaModFix/>
          </a:blip>
          <a:stretch>
            <a:fillRect/>
          </a:stretch>
        </p:blipFill>
        <p:spPr>
          <a:xfrm>
            <a:off x="951949" y="2653275"/>
            <a:ext cx="410700" cy="410700"/>
          </a:xfrm>
          <a:prstGeom prst="rect">
            <a:avLst/>
          </a:prstGeom>
          <a:noFill/>
          <a:ln>
            <a:noFill/>
          </a:ln>
        </p:spPr>
      </p:pic>
      <p:sp>
        <p:nvSpPr>
          <p:cNvPr id="258" name="Google Shape;258;p44"/>
          <p:cNvSpPr txBox="1"/>
          <p:nvPr/>
        </p:nvSpPr>
        <p:spPr>
          <a:xfrm>
            <a:off x="1449950" y="2636150"/>
            <a:ext cx="30000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n" sz="1350">
                <a:solidFill>
                  <a:srgbClr val="1D1C1D"/>
                </a:solidFill>
                <a:highlight>
                  <a:schemeClr val="lt1"/>
                </a:highlight>
                <a:latin typeface="Proxima Nova"/>
                <a:ea typeface="Proxima Nova"/>
                <a:cs typeface="Proxima Nova"/>
                <a:sym typeface="Proxima Nova"/>
              </a:rPr>
              <a:t>Delivery fee</a:t>
            </a:r>
            <a:endParaRPr/>
          </a:p>
        </p:txBody>
      </p:sp>
      <p:pic>
        <p:nvPicPr>
          <p:cNvPr id="259" name="Google Shape;259;p44"/>
          <p:cNvPicPr preferRelativeResize="0"/>
          <p:nvPr/>
        </p:nvPicPr>
        <p:blipFill>
          <a:blip r:embed="rId5">
            <a:alphaModFix/>
          </a:blip>
          <a:stretch>
            <a:fillRect/>
          </a:stretch>
        </p:blipFill>
        <p:spPr>
          <a:xfrm>
            <a:off x="908637" y="3245625"/>
            <a:ext cx="497325" cy="497325"/>
          </a:xfrm>
          <a:prstGeom prst="rect">
            <a:avLst/>
          </a:prstGeom>
          <a:noFill/>
          <a:ln>
            <a:noFill/>
          </a:ln>
        </p:spPr>
      </p:pic>
      <p:sp>
        <p:nvSpPr>
          <p:cNvPr id="260" name="Google Shape;260;p44"/>
          <p:cNvSpPr txBox="1"/>
          <p:nvPr/>
        </p:nvSpPr>
        <p:spPr>
          <a:xfrm>
            <a:off x="1449950" y="3297025"/>
            <a:ext cx="30000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n" sz="1350">
                <a:solidFill>
                  <a:srgbClr val="1D1C1D"/>
                </a:solidFill>
                <a:highlight>
                  <a:schemeClr val="lt1"/>
                </a:highlight>
                <a:latin typeface="Proxima Nova"/>
                <a:ea typeface="Proxima Nova"/>
                <a:cs typeface="Proxima Nova"/>
                <a:sym typeface="Proxima Nova"/>
              </a:rPr>
              <a:t>Delivery time</a:t>
            </a:r>
            <a:endParaRPr/>
          </a:p>
        </p:txBody>
      </p:sp>
      <p:pic>
        <p:nvPicPr>
          <p:cNvPr id="261" name="Google Shape;261;p44"/>
          <p:cNvPicPr preferRelativeResize="0"/>
          <p:nvPr/>
        </p:nvPicPr>
        <p:blipFill>
          <a:blip r:embed="rId6">
            <a:alphaModFix/>
          </a:blip>
          <a:stretch>
            <a:fillRect/>
          </a:stretch>
        </p:blipFill>
        <p:spPr>
          <a:xfrm>
            <a:off x="908637" y="3924600"/>
            <a:ext cx="497325" cy="497325"/>
          </a:xfrm>
          <a:prstGeom prst="rect">
            <a:avLst/>
          </a:prstGeom>
          <a:noFill/>
          <a:ln>
            <a:noFill/>
          </a:ln>
        </p:spPr>
      </p:pic>
      <p:sp>
        <p:nvSpPr>
          <p:cNvPr id="262" name="Google Shape;262;p44"/>
          <p:cNvSpPr txBox="1"/>
          <p:nvPr/>
        </p:nvSpPr>
        <p:spPr>
          <a:xfrm>
            <a:off x="1449950" y="3957900"/>
            <a:ext cx="30000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n" sz="1350">
                <a:solidFill>
                  <a:srgbClr val="1D1C1D"/>
                </a:solidFill>
                <a:highlight>
                  <a:schemeClr val="lt1"/>
                </a:highlight>
                <a:latin typeface="Proxima Nova"/>
                <a:ea typeface="Proxima Nova"/>
                <a:cs typeface="Proxima Nova"/>
                <a:sym typeface="Proxima Nova"/>
              </a:rPr>
              <a:t>Price of menu items</a:t>
            </a:r>
            <a:endParaRPr/>
          </a:p>
        </p:txBody>
      </p:sp>
      <p:sp>
        <p:nvSpPr>
          <p:cNvPr id="263" name="Google Shape;263;p44"/>
          <p:cNvSpPr txBox="1"/>
          <p:nvPr/>
        </p:nvSpPr>
        <p:spPr>
          <a:xfrm>
            <a:off x="350450" y="1964325"/>
            <a:ext cx="514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E23208"/>
                </a:solidFill>
                <a:latin typeface="Proxima Nova"/>
                <a:ea typeface="Proxima Nova"/>
                <a:cs typeface="Proxima Nova"/>
                <a:sym typeface="Proxima Nova"/>
              </a:rPr>
              <a:t>1</a:t>
            </a:r>
            <a:endParaRPr b="1" sz="2000">
              <a:solidFill>
                <a:srgbClr val="E23208"/>
              </a:solidFill>
              <a:latin typeface="Proxima Nova"/>
              <a:ea typeface="Proxima Nova"/>
              <a:cs typeface="Proxima Nova"/>
              <a:sym typeface="Proxima Nova"/>
            </a:endParaRPr>
          </a:p>
        </p:txBody>
      </p:sp>
      <p:sp>
        <p:nvSpPr>
          <p:cNvPr id="264" name="Google Shape;264;p44"/>
          <p:cNvSpPr txBox="1"/>
          <p:nvPr/>
        </p:nvSpPr>
        <p:spPr>
          <a:xfrm>
            <a:off x="350450" y="2620967"/>
            <a:ext cx="514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E23208"/>
                </a:solidFill>
                <a:latin typeface="Proxima Nova"/>
                <a:ea typeface="Proxima Nova"/>
                <a:cs typeface="Proxima Nova"/>
                <a:sym typeface="Proxima Nova"/>
              </a:rPr>
              <a:t>2</a:t>
            </a:r>
            <a:endParaRPr b="1" sz="2000">
              <a:solidFill>
                <a:srgbClr val="E23208"/>
              </a:solidFill>
              <a:latin typeface="Proxima Nova"/>
              <a:ea typeface="Proxima Nova"/>
              <a:cs typeface="Proxima Nova"/>
              <a:sym typeface="Proxima Nova"/>
            </a:endParaRPr>
          </a:p>
        </p:txBody>
      </p:sp>
      <p:sp>
        <p:nvSpPr>
          <p:cNvPr id="265" name="Google Shape;265;p44"/>
          <p:cNvSpPr txBox="1"/>
          <p:nvPr/>
        </p:nvSpPr>
        <p:spPr>
          <a:xfrm>
            <a:off x="350450" y="3277608"/>
            <a:ext cx="514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E23208"/>
                </a:solidFill>
                <a:latin typeface="Proxima Nova"/>
                <a:ea typeface="Proxima Nova"/>
                <a:cs typeface="Proxima Nova"/>
                <a:sym typeface="Proxima Nova"/>
              </a:rPr>
              <a:t>3</a:t>
            </a:r>
            <a:endParaRPr b="1" sz="2000">
              <a:solidFill>
                <a:srgbClr val="E23208"/>
              </a:solidFill>
              <a:latin typeface="Proxima Nova"/>
              <a:ea typeface="Proxima Nova"/>
              <a:cs typeface="Proxima Nova"/>
              <a:sym typeface="Proxima Nova"/>
            </a:endParaRPr>
          </a:p>
        </p:txBody>
      </p:sp>
      <p:sp>
        <p:nvSpPr>
          <p:cNvPr id="266" name="Google Shape;266;p44"/>
          <p:cNvSpPr txBox="1"/>
          <p:nvPr/>
        </p:nvSpPr>
        <p:spPr>
          <a:xfrm>
            <a:off x="350450" y="3934250"/>
            <a:ext cx="514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E23208"/>
                </a:solidFill>
                <a:latin typeface="Proxima Nova"/>
                <a:ea typeface="Proxima Nova"/>
                <a:cs typeface="Proxima Nova"/>
                <a:sym typeface="Proxima Nova"/>
              </a:rPr>
              <a:t>4</a:t>
            </a:r>
            <a:endParaRPr b="1" sz="2000">
              <a:solidFill>
                <a:srgbClr val="E23208"/>
              </a:solidFill>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5"/>
          <p:cNvSpPr/>
          <p:nvPr/>
        </p:nvSpPr>
        <p:spPr>
          <a:xfrm>
            <a:off x="4654900" y="0"/>
            <a:ext cx="4489200" cy="5143500"/>
          </a:xfrm>
          <a:prstGeom prst="rect">
            <a:avLst/>
          </a:prstGeom>
          <a:solidFill>
            <a:srgbClr val="FBE9E9">
              <a:alpha val="8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5"/>
          <p:cNvSpPr/>
          <p:nvPr/>
        </p:nvSpPr>
        <p:spPr>
          <a:xfrm>
            <a:off x="330928" y="3101903"/>
            <a:ext cx="333000" cy="333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p>
        </p:txBody>
      </p:sp>
      <p:sp>
        <p:nvSpPr>
          <p:cNvPr id="273" name="Google Shape;273;p45"/>
          <p:cNvSpPr txBox="1"/>
          <p:nvPr/>
        </p:nvSpPr>
        <p:spPr>
          <a:xfrm>
            <a:off x="239225" y="257925"/>
            <a:ext cx="4269600" cy="410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1900">
                <a:solidFill>
                  <a:schemeClr val="dk1"/>
                </a:solidFill>
                <a:latin typeface="Proxima Nova"/>
                <a:ea typeface="Proxima Nova"/>
                <a:cs typeface="Proxima Nova"/>
                <a:sym typeface="Proxima Nova"/>
              </a:rPr>
              <a:t>While DoorDash is perceived to be more affordable in recent months…</a:t>
            </a:r>
            <a:endParaRPr b="1" sz="1900">
              <a:solidFill>
                <a:schemeClr val="dk1"/>
              </a:solidFill>
              <a:latin typeface="Proxima Nova"/>
              <a:ea typeface="Proxima Nova"/>
              <a:cs typeface="Proxima Nova"/>
              <a:sym typeface="Proxima Nova"/>
            </a:endParaRPr>
          </a:p>
        </p:txBody>
      </p:sp>
      <p:sp>
        <p:nvSpPr>
          <p:cNvPr id="274" name="Google Shape;274;p45"/>
          <p:cNvSpPr txBox="1"/>
          <p:nvPr/>
        </p:nvSpPr>
        <p:spPr>
          <a:xfrm>
            <a:off x="290825" y="1379550"/>
            <a:ext cx="3638100" cy="2887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Font typeface="Proxima Nova"/>
              <a:buChar char="●"/>
            </a:pPr>
            <a:r>
              <a:rPr b="1" lang="en">
                <a:solidFill>
                  <a:schemeClr val="dk1"/>
                </a:solidFill>
                <a:latin typeface="Proxima Nova"/>
                <a:ea typeface="Proxima Nova"/>
                <a:cs typeface="Proxima Nova"/>
                <a:sym typeface="Proxima Nova"/>
              </a:rPr>
              <a:t>Three-quarters of Cx</a:t>
            </a:r>
            <a:r>
              <a:rPr lang="en">
                <a:solidFill>
                  <a:schemeClr val="dk1"/>
                </a:solidFill>
                <a:latin typeface="Proxima Nova"/>
                <a:ea typeface="Proxima Nova"/>
                <a:cs typeface="Proxima Nova"/>
                <a:sym typeface="Proxima Nova"/>
              </a:rPr>
              <a:t> interviewed in the past month have expressed that they </a:t>
            </a:r>
            <a:r>
              <a:rPr b="1" lang="en">
                <a:solidFill>
                  <a:schemeClr val="dk1"/>
                </a:solidFill>
                <a:latin typeface="Proxima Nova"/>
                <a:ea typeface="Proxima Nova"/>
                <a:cs typeface="Proxima Nova"/>
                <a:sym typeface="Proxima Nova"/>
              </a:rPr>
              <a:t>feel DoorDash is more affordable</a:t>
            </a:r>
            <a:endParaRPr b="1">
              <a:solidFill>
                <a:schemeClr val="dk1"/>
              </a:solidFill>
              <a:latin typeface="Proxima Nova"/>
              <a:ea typeface="Proxima Nova"/>
              <a:cs typeface="Proxima Nova"/>
              <a:sym typeface="Proxima Nova"/>
            </a:endParaRPr>
          </a:p>
          <a:p>
            <a:pPr indent="-317500" lvl="0" marL="457200" rtl="0" algn="l">
              <a:lnSpc>
                <a:spcPct val="115000"/>
              </a:lnSpc>
              <a:spcBef>
                <a:spcPts val="100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This is primarily due to the fact that they feel they can </a:t>
            </a:r>
            <a:r>
              <a:rPr b="1" lang="en">
                <a:solidFill>
                  <a:schemeClr val="dk1"/>
                </a:solidFill>
                <a:latin typeface="Proxima Nova"/>
                <a:ea typeface="Proxima Nova"/>
                <a:cs typeface="Proxima Nova"/>
                <a:sym typeface="Proxima Nova"/>
              </a:rPr>
              <a:t>find restaurants with delivery fees in their “acceptable range”</a:t>
            </a:r>
            <a:endParaRPr b="1">
              <a:solidFill>
                <a:schemeClr val="dk1"/>
              </a:solidFill>
              <a:latin typeface="Proxima Nova"/>
              <a:ea typeface="Proxima Nova"/>
              <a:cs typeface="Proxima Nova"/>
              <a:sym typeface="Proxima Nova"/>
            </a:endParaRPr>
          </a:p>
          <a:p>
            <a:pPr indent="-317500" lvl="0" marL="457200" rtl="0" algn="l">
              <a:lnSpc>
                <a:spcPct val="115000"/>
              </a:lnSpc>
              <a:spcBef>
                <a:spcPts val="1000"/>
              </a:spcBef>
              <a:spcAft>
                <a:spcPts val="1000"/>
              </a:spcAft>
              <a:buClr>
                <a:schemeClr val="dk1"/>
              </a:buClr>
              <a:buSzPts val="1400"/>
              <a:buFont typeface="Proxima Nova"/>
              <a:buChar char="●"/>
            </a:pPr>
            <a:r>
              <a:rPr lang="en">
                <a:solidFill>
                  <a:schemeClr val="dk1"/>
                </a:solidFill>
                <a:latin typeface="Proxima Nova"/>
                <a:ea typeface="Proxima Nova"/>
                <a:cs typeface="Proxima Nova"/>
                <a:sym typeface="Proxima Nova"/>
              </a:rPr>
              <a:t>However, Cx still express c</a:t>
            </a:r>
            <a:r>
              <a:rPr b="1" lang="en">
                <a:solidFill>
                  <a:schemeClr val="dk1"/>
                </a:solidFill>
                <a:latin typeface="Proxima Nova"/>
                <a:ea typeface="Proxima Nova"/>
                <a:cs typeface="Proxima Nova"/>
                <a:sym typeface="Proxima Nova"/>
              </a:rPr>
              <a:t>oncern over menu item inflation </a:t>
            </a:r>
            <a:endParaRPr b="1">
              <a:solidFill>
                <a:schemeClr val="dk1"/>
              </a:solidFill>
              <a:latin typeface="Proxima Nova"/>
              <a:ea typeface="Proxima Nova"/>
              <a:cs typeface="Proxima Nova"/>
              <a:sym typeface="Proxima Nova"/>
            </a:endParaRPr>
          </a:p>
        </p:txBody>
      </p:sp>
      <p:pic>
        <p:nvPicPr>
          <p:cNvPr id="275" name="Google Shape;275;p45"/>
          <p:cNvPicPr preferRelativeResize="0"/>
          <p:nvPr/>
        </p:nvPicPr>
        <p:blipFill>
          <a:blip r:embed="rId3">
            <a:alphaModFix/>
          </a:blip>
          <a:stretch>
            <a:fillRect/>
          </a:stretch>
        </p:blipFill>
        <p:spPr>
          <a:xfrm>
            <a:off x="5264631" y="1379550"/>
            <a:ext cx="3490594" cy="3093599"/>
          </a:xfrm>
          <a:prstGeom prst="rect">
            <a:avLst/>
          </a:prstGeom>
          <a:noFill/>
          <a:ln>
            <a:noFill/>
          </a:ln>
        </p:spPr>
      </p:pic>
      <p:sp>
        <p:nvSpPr>
          <p:cNvPr id="276" name="Google Shape;276;p45"/>
          <p:cNvSpPr txBox="1"/>
          <p:nvPr/>
        </p:nvSpPr>
        <p:spPr>
          <a:xfrm>
            <a:off x="4944625" y="257925"/>
            <a:ext cx="3810600" cy="100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lang="en" sz="1200">
                <a:solidFill>
                  <a:schemeClr val="dk1"/>
                </a:solidFill>
                <a:latin typeface="Proxima Nova"/>
                <a:ea typeface="Proxima Nova"/>
                <a:cs typeface="Proxima Nova"/>
                <a:sym typeface="Proxima Nova"/>
              </a:rPr>
              <a:t>This Cx sentiment is consistent with what we see in NPS, where fees has dropped from the #1 driver of negative sentiment to the #3 driver for the first time in a long time</a:t>
            </a:r>
            <a:endParaRPr sz="1200"/>
          </a:p>
        </p:txBody>
      </p:sp>
      <p:sp>
        <p:nvSpPr>
          <p:cNvPr id="277" name="Google Shape;277;p45"/>
          <p:cNvSpPr txBox="1"/>
          <p:nvPr/>
        </p:nvSpPr>
        <p:spPr>
          <a:xfrm>
            <a:off x="4818300" y="4715450"/>
            <a:ext cx="1030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solidFill>
                  <a:schemeClr val="hlink"/>
                </a:solidFill>
                <a:latin typeface="Proxima Nova"/>
                <a:ea typeface="Proxima Nova"/>
                <a:cs typeface="Proxima Nova"/>
                <a:sym typeface="Proxima Nova"/>
                <a:hlinkClick r:id="rId4"/>
              </a:rPr>
              <a:t>Q4 2022 NPS</a:t>
            </a:r>
            <a:endParaRPr sz="8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oorDash">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838A"/>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